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1" r:id="rId9"/>
    <p:sldId id="262"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162533-E427-4E41-9BAA-3F31C04A1BF4}" type="datetimeFigureOut">
              <a:rPr lang="en-GB" smtClean="0"/>
              <a:t>12/06/2017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2634A-0CCD-4A00-A83C-BB0C466D8B7B}" type="slidenum">
              <a:rPr lang="en-GB" smtClean="0"/>
              <a:t>‹#›</a:t>
            </a:fld>
            <a:endParaRPr lang="en-GB"/>
          </a:p>
        </p:txBody>
      </p:sp>
    </p:spTree>
    <p:extLst>
      <p:ext uri="{BB962C8B-B14F-4D97-AF65-F5344CB8AC3E}">
        <p14:creationId xmlns:p14="http://schemas.microsoft.com/office/powerpoint/2010/main" val="263638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162533-E427-4E41-9BAA-3F31C04A1BF4}" type="datetimeFigureOut">
              <a:rPr lang="en-GB" smtClean="0"/>
              <a:t>12/06/2017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2634A-0CCD-4A00-A83C-BB0C466D8B7B}" type="slidenum">
              <a:rPr lang="en-GB" smtClean="0"/>
              <a:t>‹#›</a:t>
            </a:fld>
            <a:endParaRPr lang="en-GB"/>
          </a:p>
        </p:txBody>
      </p:sp>
    </p:spTree>
    <p:extLst>
      <p:ext uri="{BB962C8B-B14F-4D97-AF65-F5344CB8AC3E}">
        <p14:creationId xmlns:p14="http://schemas.microsoft.com/office/powerpoint/2010/main" val="377791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162533-E427-4E41-9BAA-3F31C04A1BF4}" type="datetimeFigureOut">
              <a:rPr lang="en-GB" smtClean="0"/>
              <a:t>12/06/2017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2634A-0CCD-4A00-A83C-BB0C466D8B7B}" type="slidenum">
              <a:rPr lang="en-GB" smtClean="0"/>
              <a:t>‹#›</a:t>
            </a:fld>
            <a:endParaRPr lang="en-GB"/>
          </a:p>
        </p:txBody>
      </p:sp>
    </p:spTree>
    <p:extLst>
      <p:ext uri="{BB962C8B-B14F-4D97-AF65-F5344CB8AC3E}">
        <p14:creationId xmlns:p14="http://schemas.microsoft.com/office/powerpoint/2010/main" val="230721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162533-E427-4E41-9BAA-3F31C04A1BF4}" type="datetimeFigureOut">
              <a:rPr lang="en-GB" smtClean="0"/>
              <a:t>12/06/2017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2634A-0CCD-4A00-A83C-BB0C466D8B7B}" type="slidenum">
              <a:rPr lang="en-GB" smtClean="0"/>
              <a:t>‹#›</a:t>
            </a:fld>
            <a:endParaRPr lang="en-GB"/>
          </a:p>
        </p:txBody>
      </p:sp>
    </p:spTree>
    <p:extLst>
      <p:ext uri="{BB962C8B-B14F-4D97-AF65-F5344CB8AC3E}">
        <p14:creationId xmlns:p14="http://schemas.microsoft.com/office/powerpoint/2010/main" val="411016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62533-E427-4E41-9BAA-3F31C04A1BF4}" type="datetimeFigureOut">
              <a:rPr lang="en-GB" smtClean="0"/>
              <a:t>12/06/2017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2634A-0CCD-4A00-A83C-BB0C466D8B7B}" type="slidenum">
              <a:rPr lang="en-GB" smtClean="0"/>
              <a:t>‹#›</a:t>
            </a:fld>
            <a:endParaRPr lang="en-GB"/>
          </a:p>
        </p:txBody>
      </p:sp>
    </p:spTree>
    <p:extLst>
      <p:ext uri="{BB962C8B-B14F-4D97-AF65-F5344CB8AC3E}">
        <p14:creationId xmlns:p14="http://schemas.microsoft.com/office/powerpoint/2010/main" val="50956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162533-E427-4E41-9BAA-3F31C04A1BF4}" type="datetimeFigureOut">
              <a:rPr lang="en-GB" smtClean="0"/>
              <a:t>12/06/2017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2634A-0CCD-4A00-A83C-BB0C466D8B7B}" type="slidenum">
              <a:rPr lang="en-GB" smtClean="0"/>
              <a:t>‹#›</a:t>
            </a:fld>
            <a:endParaRPr lang="en-GB"/>
          </a:p>
        </p:txBody>
      </p:sp>
    </p:spTree>
    <p:extLst>
      <p:ext uri="{BB962C8B-B14F-4D97-AF65-F5344CB8AC3E}">
        <p14:creationId xmlns:p14="http://schemas.microsoft.com/office/powerpoint/2010/main" val="290503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162533-E427-4E41-9BAA-3F31C04A1BF4}" type="datetimeFigureOut">
              <a:rPr lang="en-GB" smtClean="0"/>
              <a:t>12/06/2017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92634A-0CCD-4A00-A83C-BB0C466D8B7B}" type="slidenum">
              <a:rPr lang="en-GB" smtClean="0"/>
              <a:t>‹#›</a:t>
            </a:fld>
            <a:endParaRPr lang="en-GB"/>
          </a:p>
        </p:txBody>
      </p:sp>
    </p:spTree>
    <p:extLst>
      <p:ext uri="{BB962C8B-B14F-4D97-AF65-F5344CB8AC3E}">
        <p14:creationId xmlns:p14="http://schemas.microsoft.com/office/powerpoint/2010/main" val="72879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162533-E427-4E41-9BAA-3F31C04A1BF4}" type="datetimeFigureOut">
              <a:rPr lang="en-GB" smtClean="0"/>
              <a:t>12/06/2017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92634A-0CCD-4A00-A83C-BB0C466D8B7B}" type="slidenum">
              <a:rPr lang="en-GB" smtClean="0"/>
              <a:t>‹#›</a:t>
            </a:fld>
            <a:endParaRPr lang="en-GB"/>
          </a:p>
        </p:txBody>
      </p:sp>
    </p:spTree>
    <p:extLst>
      <p:ext uri="{BB962C8B-B14F-4D97-AF65-F5344CB8AC3E}">
        <p14:creationId xmlns:p14="http://schemas.microsoft.com/office/powerpoint/2010/main" val="215328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62533-E427-4E41-9BAA-3F31C04A1BF4}" type="datetimeFigureOut">
              <a:rPr lang="en-GB" smtClean="0"/>
              <a:t>12/06/2017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92634A-0CCD-4A00-A83C-BB0C466D8B7B}" type="slidenum">
              <a:rPr lang="en-GB" smtClean="0"/>
              <a:t>‹#›</a:t>
            </a:fld>
            <a:endParaRPr lang="en-GB"/>
          </a:p>
        </p:txBody>
      </p:sp>
    </p:spTree>
    <p:extLst>
      <p:ext uri="{BB962C8B-B14F-4D97-AF65-F5344CB8AC3E}">
        <p14:creationId xmlns:p14="http://schemas.microsoft.com/office/powerpoint/2010/main" val="43254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62533-E427-4E41-9BAA-3F31C04A1BF4}" type="datetimeFigureOut">
              <a:rPr lang="en-GB" smtClean="0"/>
              <a:t>12/06/2017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2634A-0CCD-4A00-A83C-BB0C466D8B7B}" type="slidenum">
              <a:rPr lang="en-GB" smtClean="0"/>
              <a:t>‹#›</a:t>
            </a:fld>
            <a:endParaRPr lang="en-GB"/>
          </a:p>
        </p:txBody>
      </p:sp>
    </p:spTree>
    <p:extLst>
      <p:ext uri="{BB962C8B-B14F-4D97-AF65-F5344CB8AC3E}">
        <p14:creationId xmlns:p14="http://schemas.microsoft.com/office/powerpoint/2010/main" val="2569747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62533-E427-4E41-9BAA-3F31C04A1BF4}" type="datetimeFigureOut">
              <a:rPr lang="en-GB" smtClean="0"/>
              <a:t>12/06/2017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2634A-0CCD-4A00-A83C-BB0C466D8B7B}" type="slidenum">
              <a:rPr lang="en-GB" smtClean="0"/>
              <a:t>‹#›</a:t>
            </a:fld>
            <a:endParaRPr lang="en-GB"/>
          </a:p>
        </p:txBody>
      </p:sp>
    </p:spTree>
    <p:extLst>
      <p:ext uri="{BB962C8B-B14F-4D97-AF65-F5344CB8AC3E}">
        <p14:creationId xmlns:p14="http://schemas.microsoft.com/office/powerpoint/2010/main" val="29593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62533-E427-4E41-9BAA-3F31C04A1BF4}" type="datetimeFigureOut">
              <a:rPr lang="en-GB" smtClean="0"/>
              <a:t>12/06/2017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2634A-0CCD-4A00-A83C-BB0C466D8B7B}" type="slidenum">
              <a:rPr lang="en-GB" smtClean="0"/>
              <a:t>‹#›</a:t>
            </a:fld>
            <a:endParaRPr lang="en-GB"/>
          </a:p>
        </p:txBody>
      </p:sp>
    </p:spTree>
    <p:extLst>
      <p:ext uri="{BB962C8B-B14F-4D97-AF65-F5344CB8AC3E}">
        <p14:creationId xmlns:p14="http://schemas.microsoft.com/office/powerpoint/2010/main" val="701640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www.proteinatlas.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82296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Chicky\AppData\Local\Microsoft\Windows\Temporary Internet Files\Content.IE5\7601GUIA\haarkur-selber-machen-erdbeeren-haarmask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034" y="4509120"/>
            <a:ext cx="2318322" cy="21328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hicky\AppData\Local\Microsoft\Windows\Temporary Internet Files\Content.IE5\7601GUIA\Kiwi-fruit-00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5111502"/>
            <a:ext cx="2550790" cy="15304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Chicky\AppData\Local\Microsoft\Windows\Temporary Internet Files\Content.IE5\VWNWCSE9\banana-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3965" y="4269093"/>
            <a:ext cx="1779662" cy="23728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528" y="1700808"/>
            <a:ext cx="8364537"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C:\Users\Chicky\AppData\Local\Microsoft\Windows\Temporary Internet Files\Content.IE5\VWNWCSE9\dna-helix[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3171" y="1238250"/>
            <a:ext cx="2939819" cy="220486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Chicky\AppData\Local\Microsoft\Windows\Temporary Internet Files\Content.IE5\VWNWCSE9\dna-helix[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315799">
            <a:off x="225360" y="237194"/>
            <a:ext cx="2132274" cy="15992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Chicky\AppData\Local\Microsoft\Windows\Temporary Internet Files\Content.IE5\VWNWCSE9\dna-helix[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796227">
            <a:off x="4684322" y="4585945"/>
            <a:ext cx="873055" cy="6547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Chicky\AppData\Local\Microsoft\Windows\Temporary Internet Files\Content.IE5\VWNWCSE9\dna-helix[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005310">
            <a:off x="7308304" y="509550"/>
            <a:ext cx="971600" cy="7287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Chicky\AppData\Local\Microsoft\Windows\Temporary Internet Files\Content.IE5\VWNWCSE9\dna-helix[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870264">
            <a:off x="3102711" y="1336457"/>
            <a:ext cx="971600" cy="7287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Chicky\AppData\Local\Microsoft\Windows\Temporary Internet Files\Content.IE5\VWNWCSE9\dna-helix[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7596" y="4077071"/>
            <a:ext cx="741828" cy="5563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Chicky\AppData\Local\Microsoft\Windows\Temporary Internet Files\Content.IE5\VWNWCSE9\dna-helix[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03833">
            <a:off x="7040905" y="4751391"/>
            <a:ext cx="799015" cy="59926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Chicky\AppData\Local\Microsoft\Windows\Temporary Internet Files\Content.IE5\VWNWCSE9\dna-helix[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3950" y="5148039"/>
            <a:ext cx="971600" cy="7287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Chicky\AppData\Local\Microsoft\Windows\Temporary Internet Files\Content.IE5\VWNWCSE9\dna-helix[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7864" y="4426698"/>
            <a:ext cx="971600" cy="7287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Chicky\AppData\Local\Microsoft\Windows\Temporary Internet Files\Content.IE5\VWNWCSE9\dna-helix[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8072840" y="4670931"/>
            <a:ext cx="971600" cy="7287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Chicky\AppData\Local\Microsoft\Windows\Temporary Internet Files\Content.IE5\VWNWCSE9\dna-helix[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4457050" y="3691458"/>
            <a:ext cx="758627" cy="5689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Chicky\AppData\Local\Microsoft\Windows\Temporary Internet Files\Content.IE5\VWNWCSE9\dna-helix[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483277">
            <a:off x="264882" y="6216865"/>
            <a:ext cx="538628" cy="40397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Chicky\AppData\Local\Microsoft\Windows\Temporary Internet Files\Content.IE5\VWNWCSE9\dna-helix[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839509">
            <a:off x="1847582" y="5429279"/>
            <a:ext cx="749863" cy="5623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Chicky\AppData\Local\Microsoft\Windows\Temporary Internet Files\Content.IE5\VWNWCSE9\dna-helix[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676" y="4322322"/>
            <a:ext cx="971600" cy="7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998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2163"/>
            <a:ext cx="4104456" cy="313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332656"/>
            <a:ext cx="4104456" cy="1938992"/>
          </a:xfrm>
          <a:prstGeom prst="rect">
            <a:avLst/>
          </a:prstGeom>
        </p:spPr>
        <p:txBody>
          <a:bodyPr wrap="square">
            <a:spAutoFit/>
          </a:bodyPr>
          <a:lstStyle/>
          <a:p>
            <a:r>
              <a:rPr lang="en-GB" sz="2400" dirty="0"/>
              <a:t>H</a:t>
            </a:r>
            <a:r>
              <a:rPr lang="en-GB" sz="2400" dirty="0" smtClean="0"/>
              <a:t>uman </a:t>
            </a:r>
            <a:r>
              <a:rPr lang="en-GB" sz="2400" dirty="0"/>
              <a:t>bronchial epithelial </a:t>
            </a:r>
            <a:r>
              <a:rPr lang="en-GB" sz="2400" dirty="0" smtClean="0"/>
              <a:t>cells. </a:t>
            </a:r>
          </a:p>
          <a:p>
            <a:r>
              <a:rPr lang="en-GB" sz="2400" dirty="0" smtClean="0"/>
              <a:t>DNA is stained blue = DAPI</a:t>
            </a:r>
          </a:p>
          <a:p>
            <a:r>
              <a:rPr lang="en-GB" sz="2400" dirty="0" smtClean="0"/>
              <a:t>Cells are stained green or red = 488 and 594 Alexa Fluor</a:t>
            </a:r>
            <a:endParaRPr lang="en-GB"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573016"/>
            <a:ext cx="4104456" cy="301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0" y="3608552"/>
            <a:ext cx="3816424" cy="2308324"/>
          </a:xfrm>
          <a:prstGeom prst="rect">
            <a:avLst/>
          </a:prstGeom>
        </p:spPr>
        <p:txBody>
          <a:bodyPr wrap="square">
            <a:spAutoFit/>
          </a:bodyPr>
          <a:lstStyle/>
          <a:p>
            <a:r>
              <a:rPr lang="en-GB" sz="2400" dirty="0"/>
              <a:t>Pictured here are neurons in the brain of a mouse. </a:t>
            </a:r>
            <a:r>
              <a:rPr lang="en-GB" sz="2400" dirty="0" smtClean="0"/>
              <a:t>Cells like these could help understand </a:t>
            </a:r>
            <a:r>
              <a:rPr lang="en-GB" sz="2400" dirty="0"/>
              <a:t>how conditions develop in illnesses such as </a:t>
            </a:r>
            <a:r>
              <a:rPr lang="en-GB" sz="2400" dirty="0" smtClean="0"/>
              <a:t>Alzheimer's</a:t>
            </a:r>
            <a:endParaRPr lang="en-GB" sz="2400" dirty="0"/>
          </a:p>
        </p:txBody>
      </p:sp>
    </p:spTree>
    <p:extLst>
      <p:ext uri="{BB962C8B-B14F-4D97-AF65-F5344CB8AC3E}">
        <p14:creationId xmlns:p14="http://schemas.microsoft.com/office/powerpoint/2010/main" val="4129337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2440"/>
            <a:ext cx="3421460" cy="321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79912" y="332656"/>
            <a:ext cx="4572000" cy="369332"/>
          </a:xfrm>
          <a:prstGeom prst="rect">
            <a:avLst/>
          </a:prstGeom>
        </p:spPr>
        <p:txBody>
          <a:bodyPr>
            <a:spAutoFit/>
          </a:bodyPr>
          <a:lstStyle/>
          <a:p>
            <a:r>
              <a:rPr lang="en-GB" dirty="0"/>
              <a:t>Pictured here are lung </a:t>
            </a:r>
            <a:r>
              <a:rPr lang="en-GB" dirty="0" smtClean="0"/>
              <a:t>cancer.</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400695"/>
            <a:ext cx="3421460" cy="34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79912" y="3429000"/>
            <a:ext cx="5118837" cy="369332"/>
          </a:xfrm>
          <a:prstGeom prst="rect">
            <a:avLst/>
          </a:prstGeom>
        </p:spPr>
        <p:txBody>
          <a:bodyPr wrap="none">
            <a:spAutoFit/>
          </a:bodyPr>
          <a:lstStyle/>
          <a:p>
            <a:r>
              <a:rPr lang="en-GB" dirty="0" smtClean="0"/>
              <a:t>Image </a:t>
            </a:r>
            <a:r>
              <a:rPr lang="en-GB" dirty="0"/>
              <a:t>of </a:t>
            </a:r>
            <a:r>
              <a:rPr lang="en-GB" dirty="0" smtClean="0"/>
              <a:t>Drosophila (fruit fly) </a:t>
            </a:r>
            <a:r>
              <a:rPr lang="en-GB" dirty="0"/>
              <a:t>neuromuscular system</a:t>
            </a:r>
          </a:p>
        </p:txBody>
      </p:sp>
      <p:sp>
        <p:nvSpPr>
          <p:cNvPr id="2" name="Bevel 1"/>
          <p:cNvSpPr/>
          <p:nvPr/>
        </p:nvSpPr>
        <p:spPr>
          <a:xfrm>
            <a:off x="4877196" y="4713131"/>
            <a:ext cx="4087291" cy="122413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5490478" y="5113688"/>
            <a:ext cx="3312368" cy="646331"/>
          </a:xfrm>
          <a:prstGeom prst="rect">
            <a:avLst/>
          </a:prstGeom>
          <a:noFill/>
        </p:spPr>
        <p:txBody>
          <a:bodyPr wrap="square" rtlCol="0">
            <a:spAutoFit/>
          </a:bodyPr>
          <a:lstStyle/>
          <a:p>
            <a:r>
              <a:rPr lang="en-GB" dirty="0">
                <a:hlinkClick r:id="rId4"/>
              </a:rPr>
              <a:t>http://www.proteinatlas.org</a:t>
            </a:r>
            <a:r>
              <a:rPr lang="en-GB" dirty="0" smtClean="0">
                <a:hlinkClick r:id="rId4"/>
              </a:rPr>
              <a:t>/</a:t>
            </a:r>
            <a:endParaRPr lang="en-GB" dirty="0" smtClean="0"/>
          </a:p>
          <a:p>
            <a:endParaRPr lang="en-GB" dirty="0"/>
          </a:p>
        </p:txBody>
      </p:sp>
    </p:spTree>
    <p:extLst>
      <p:ext uri="{BB962C8B-B14F-4D97-AF65-F5344CB8AC3E}">
        <p14:creationId xmlns:p14="http://schemas.microsoft.com/office/powerpoint/2010/main" val="1932603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dirty="0" smtClean="0"/>
              <a:t>Purpose of DNA Extraction</a:t>
            </a:r>
          </a:p>
        </p:txBody>
      </p:sp>
      <p:sp>
        <p:nvSpPr>
          <p:cNvPr id="3075" name="Rectangle 3"/>
          <p:cNvSpPr>
            <a:spLocks noGrp="1" noChangeArrowheads="1"/>
          </p:cNvSpPr>
          <p:nvPr>
            <p:ph type="body" idx="1"/>
          </p:nvPr>
        </p:nvSpPr>
        <p:spPr/>
        <p:txBody>
          <a:bodyPr/>
          <a:lstStyle/>
          <a:p>
            <a:pPr eaLnBrk="1" hangingPunct="1">
              <a:buFontTx/>
              <a:buNone/>
            </a:pPr>
            <a:r>
              <a:rPr lang="en-US" altLang="en-US" dirty="0" smtClean="0"/>
              <a:t>	To obtain DNA in a relatively purified form which can be used for further investigations, i.e. PCR, sequencing, </a:t>
            </a:r>
            <a:r>
              <a:rPr lang="en-US" altLang="en-US" dirty="0" err="1" smtClean="0"/>
              <a:t>etc</a:t>
            </a:r>
            <a:r>
              <a:rPr lang="en-US" altLang="en-US" dirty="0" smtClean="0"/>
              <a:t>……</a:t>
            </a:r>
          </a:p>
        </p:txBody>
      </p:sp>
      <p:pic>
        <p:nvPicPr>
          <p:cNvPr id="5" name="Picture 13" descr="C:\Users\Chicky\AppData\Local\Microsoft\Windows\Temporary Internet Files\Content.IE5\7601GUIA\dn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218343"/>
            <a:ext cx="6148998"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650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2 6"/>
          <p:cNvSpPr/>
          <p:nvPr/>
        </p:nvSpPr>
        <p:spPr>
          <a:xfrm>
            <a:off x="4572000" y="1821680"/>
            <a:ext cx="1547664" cy="936104"/>
          </a:xfrm>
          <a:prstGeom prst="irregularSeal2">
            <a:avLst/>
          </a:prstGeom>
          <a:solidFill>
            <a:schemeClr val="accent2">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xplosion 2 5"/>
          <p:cNvSpPr/>
          <p:nvPr/>
        </p:nvSpPr>
        <p:spPr>
          <a:xfrm>
            <a:off x="2699792" y="1821680"/>
            <a:ext cx="1547664" cy="936104"/>
          </a:xfrm>
          <a:prstGeom prst="irregularSeal2">
            <a:avLst/>
          </a:prstGeom>
          <a:solidFill>
            <a:schemeClr val="accent2">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235381" y="332656"/>
            <a:ext cx="6673238" cy="923330"/>
          </a:xfrm>
          <a:prstGeom prst="rect">
            <a:avLst/>
          </a:prstGeom>
          <a:noFill/>
        </p:spPr>
        <p:txBody>
          <a:bodyPr wrap="none" lIns="91440" tIns="45720" rIns="91440" bIns="45720">
            <a:spAutoFit/>
          </a:bodyPr>
          <a:lstStyle/>
          <a:p>
            <a:pPr algn="ctr"/>
            <a:r>
              <a:rPr lang="en-GB"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Simple DNA extraction</a:t>
            </a:r>
            <a:endParaRPr lang="en-GB"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TextBox 3"/>
          <p:cNvSpPr txBox="1"/>
          <p:nvPr/>
        </p:nvSpPr>
        <p:spPr>
          <a:xfrm>
            <a:off x="1763688" y="2204864"/>
            <a:ext cx="5616624" cy="2031325"/>
          </a:xfrm>
          <a:prstGeom prst="rect">
            <a:avLst/>
          </a:prstGeom>
          <a:noFill/>
        </p:spPr>
        <p:txBody>
          <a:bodyPr wrap="square" rtlCol="0">
            <a:spAutoFit/>
          </a:bodyPr>
          <a:lstStyle/>
          <a:p>
            <a:pPr algn="ctr"/>
            <a:r>
              <a:rPr lang="en-GB" dirty="0" smtClean="0"/>
              <a:t>Alkaline cell lysis to break open the cells and organelles</a:t>
            </a:r>
          </a:p>
          <a:p>
            <a:pPr algn="ctr"/>
            <a:endParaRPr lang="en-GB" dirty="0"/>
          </a:p>
          <a:p>
            <a:pPr algn="ctr"/>
            <a:endParaRPr lang="en-GB" dirty="0" smtClean="0"/>
          </a:p>
          <a:p>
            <a:pPr algn="ctr"/>
            <a:endParaRPr lang="en-GB" dirty="0"/>
          </a:p>
          <a:p>
            <a:pPr algn="ctr"/>
            <a:endParaRPr lang="en-GB" dirty="0" smtClean="0"/>
          </a:p>
          <a:p>
            <a:pPr algn="ctr"/>
            <a:r>
              <a:rPr lang="en-GB" dirty="0" smtClean="0"/>
              <a:t>Alcohol/ethanol precipitation: DNA remaining in the aqueous layer is concentrated by ethanol precipitation.</a:t>
            </a:r>
            <a:endParaRPr lang="en-GB" dirty="0"/>
          </a:p>
        </p:txBody>
      </p:sp>
      <p:pic>
        <p:nvPicPr>
          <p:cNvPr id="5" name="Picture 2" descr="C:\Users\Chicky\AppData\Local\Microsoft\Windows\Temporary Internet Files\Content.IE5\2OLR7VZR\dna-1370603787Lg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293096"/>
            <a:ext cx="2736304" cy="17741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Up Arrow 8"/>
          <p:cNvSpPr/>
          <p:nvPr/>
        </p:nvSpPr>
        <p:spPr>
          <a:xfrm rot="10800000">
            <a:off x="4250089" y="2636913"/>
            <a:ext cx="720080" cy="100811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6060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en-US" sz="2800" b="1" smtClean="0"/>
              <a:t>A comparison of DNA extraction methods used in research labs as opposed to classroom labs</a:t>
            </a:r>
          </a:p>
        </p:txBody>
      </p:sp>
      <p:sp>
        <p:nvSpPr>
          <p:cNvPr id="5123" name="Rectangle 5"/>
          <p:cNvSpPr>
            <a:spLocks noGrp="1" noChangeArrowheads="1"/>
          </p:cNvSpPr>
          <p:nvPr>
            <p:ph type="body" sz="half" idx="1"/>
          </p:nvPr>
        </p:nvSpPr>
        <p:spPr/>
        <p:txBody>
          <a:bodyPr/>
          <a:lstStyle/>
          <a:p>
            <a:pPr algn="ctr" eaLnBrk="1" hangingPunct="1">
              <a:lnSpc>
                <a:spcPct val="90000"/>
              </a:lnSpc>
              <a:buFontTx/>
              <a:buNone/>
            </a:pPr>
            <a:r>
              <a:rPr lang="en-US" altLang="en-US" sz="2000" b="1" u="sng" dirty="0" smtClean="0"/>
              <a:t>Research </a:t>
            </a:r>
          </a:p>
          <a:p>
            <a:pPr eaLnBrk="1" hangingPunct="1">
              <a:lnSpc>
                <a:spcPct val="90000"/>
              </a:lnSpc>
              <a:buFontTx/>
              <a:buNone/>
            </a:pPr>
            <a:r>
              <a:rPr lang="en-US" altLang="en-US" sz="1800" b="1" i="1" dirty="0" smtClean="0"/>
              <a:t>Lysis</a:t>
            </a:r>
            <a:r>
              <a:rPr lang="en-US" altLang="en-US" sz="2400" dirty="0" smtClean="0"/>
              <a:t>: </a:t>
            </a:r>
            <a:r>
              <a:rPr lang="en-US" altLang="en-US" sz="1800" dirty="0" smtClean="0"/>
              <a:t>Tissue grinder and use detergent</a:t>
            </a:r>
          </a:p>
          <a:p>
            <a:pPr eaLnBrk="1" hangingPunct="1">
              <a:lnSpc>
                <a:spcPct val="90000"/>
              </a:lnSpc>
              <a:buFontTx/>
              <a:buNone/>
            </a:pPr>
            <a:r>
              <a:rPr lang="en-US" altLang="en-US" sz="1800" b="1" i="1" dirty="0" smtClean="0"/>
              <a:t>Precipitation Part I</a:t>
            </a:r>
            <a:r>
              <a:rPr lang="en-US" altLang="en-US" sz="1800" dirty="0" smtClean="0"/>
              <a:t>: phenol/chloroform extraction to get rid of proteins</a:t>
            </a:r>
          </a:p>
          <a:p>
            <a:pPr eaLnBrk="1" hangingPunct="1">
              <a:lnSpc>
                <a:spcPct val="90000"/>
              </a:lnSpc>
              <a:buFontTx/>
              <a:buNone/>
            </a:pPr>
            <a:r>
              <a:rPr lang="en-US" altLang="en-US" sz="1800" b="1" i="1" dirty="0" smtClean="0"/>
              <a:t>Precipitation Part II</a:t>
            </a:r>
            <a:r>
              <a:rPr lang="en-US" altLang="en-US" sz="1800" dirty="0" smtClean="0"/>
              <a:t>: addition of salts to interrupt hydrogen bonding between water and phosphates on the DNA</a:t>
            </a:r>
          </a:p>
          <a:p>
            <a:pPr eaLnBrk="1" hangingPunct="1">
              <a:lnSpc>
                <a:spcPct val="90000"/>
              </a:lnSpc>
              <a:buFontTx/>
              <a:buNone/>
            </a:pPr>
            <a:r>
              <a:rPr lang="en-US" altLang="en-US" sz="1800" b="1" i="1" dirty="0" smtClean="0"/>
              <a:t>Precipitation Part III</a:t>
            </a:r>
            <a:r>
              <a:rPr lang="en-US" altLang="en-US" sz="1800" dirty="0" smtClean="0"/>
              <a:t>: addition of ethanol to pull DNA out of solution</a:t>
            </a:r>
          </a:p>
          <a:p>
            <a:pPr>
              <a:lnSpc>
                <a:spcPct val="90000"/>
              </a:lnSpc>
              <a:buNone/>
            </a:pPr>
            <a:r>
              <a:rPr lang="en-US" altLang="en-US" sz="1800" b="1" i="1" dirty="0" smtClean="0"/>
              <a:t>Wash and </a:t>
            </a:r>
            <a:r>
              <a:rPr lang="en-US" altLang="en-US" sz="1800" b="1" i="1" dirty="0" err="1" smtClean="0"/>
              <a:t>resuspend</a:t>
            </a:r>
            <a:r>
              <a:rPr lang="en-US" altLang="en-US" sz="1800" b="1" i="1" dirty="0" smtClean="0"/>
              <a:t>: </a:t>
            </a:r>
            <a:r>
              <a:rPr lang="en-US" altLang="en-US" sz="1800" dirty="0" smtClean="0"/>
              <a:t>DNA is washed in </a:t>
            </a:r>
            <a:r>
              <a:rPr lang="en-US" altLang="en-US" sz="1800" dirty="0"/>
              <a:t>ethanol, dried (remove salts and other water soluble impurities </a:t>
            </a:r>
            <a:r>
              <a:rPr lang="en-US" altLang="en-US" sz="1800" dirty="0" smtClean="0"/>
              <a:t>), and </a:t>
            </a:r>
            <a:r>
              <a:rPr lang="en-US" altLang="en-US" sz="1800" dirty="0" err="1" smtClean="0"/>
              <a:t>resuspended</a:t>
            </a:r>
            <a:r>
              <a:rPr lang="en-US" altLang="en-US" sz="1800" dirty="0" smtClean="0"/>
              <a:t> in H20 or TE buffer for long-term storage and stability</a:t>
            </a:r>
            <a:endParaRPr lang="en-US" altLang="en-US" sz="1800" b="1" i="1" dirty="0" smtClean="0"/>
          </a:p>
          <a:p>
            <a:pPr eaLnBrk="1" hangingPunct="1">
              <a:lnSpc>
                <a:spcPct val="90000"/>
              </a:lnSpc>
              <a:buFontTx/>
              <a:buNone/>
            </a:pPr>
            <a:endParaRPr lang="en-US" altLang="en-US" sz="1800" b="1" i="1" dirty="0" smtClean="0"/>
          </a:p>
          <a:p>
            <a:pPr eaLnBrk="1" hangingPunct="1">
              <a:lnSpc>
                <a:spcPct val="90000"/>
              </a:lnSpc>
              <a:buFontTx/>
              <a:buNone/>
            </a:pPr>
            <a:endParaRPr lang="en-US" altLang="en-US" sz="1800" baseline="-25000" dirty="0" smtClean="0"/>
          </a:p>
        </p:txBody>
      </p:sp>
      <p:sp>
        <p:nvSpPr>
          <p:cNvPr id="5124" name="Rectangle 6"/>
          <p:cNvSpPr>
            <a:spLocks noGrp="1" noChangeArrowheads="1"/>
          </p:cNvSpPr>
          <p:nvPr>
            <p:ph type="body" sz="half" idx="2"/>
          </p:nvPr>
        </p:nvSpPr>
        <p:spPr/>
        <p:txBody>
          <a:bodyPr/>
          <a:lstStyle/>
          <a:p>
            <a:pPr algn="ctr" eaLnBrk="1" hangingPunct="1">
              <a:lnSpc>
                <a:spcPct val="90000"/>
              </a:lnSpc>
              <a:buFontTx/>
              <a:buNone/>
            </a:pPr>
            <a:r>
              <a:rPr lang="en-US" altLang="en-US" sz="2000" b="1" u="sng" dirty="0" smtClean="0"/>
              <a:t>Classroom</a:t>
            </a:r>
          </a:p>
          <a:p>
            <a:pPr eaLnBrk="1" hangingPunct="1">
              <a:lnSpc>
                <a:spcPct val="90000"/>
              </a:lnSpc>
              <a:buFontTx/>
              <a:buNone/>
            </a:pPr>
            <a:r>
              <a:rPr lang="en-US" altLang="en-US" sz="1800" b="1" i="1" dirty="0" smtClean="0"/>
              <a:t>Lysis</a:t>
            </a:r>
            <a:r>
              <a:rPr lang="en-US" altLang="en-US" sz="2400" dirty="0" smtClean="0"/>
              <a:t>: </a:t>
            </a:r>
            <a:r>
              <a:rPr lang="en-US" altLang="en-US" sz="1800" dirty="0" smtClean="0"/>
              <a:t>grind in mortar/</a:t>
            </a:r>
            <a:r>
              <a:rPr lang="en-US" altLang="en-US" sz="1800" dirty="0" err="1" smtClean="0"/>
              <a:t>pestel</a:t>
            </a:r>
            <a:r>
              <a:rPr lang="en-US" altLang="en-US" sz="1800" dirty="0" smtClean="0"/>
              <a:t> and use detergent</a:t>
            </a:r>
          </a:p>
          <a:p>
            <a:pPr eaLnBrk="1" hangingPunct="1">
              <a:lnSpc>
                <a:spcPct val="90000"/>
              </a:lnSpc>
              <a:buFontTx/>
              <a:buNone/>
            </a:pPr>
            <a:r>
              <a:rPr lang="en-US" altLang="en-US" sz="1800" b="1" i="1" dirty="0" smtClean="0"/>
              <a:t>Precipitation Part I</a:t>
            </a:r>
            <a:r>
              <a:rPr lang="en-US" altLang="en-US" sz="1800" dirty="0" smtClean="0"/>
              <a:t>: NONE  (chemical are too dangerous!)</a:t>
            </a:r>
          </a:p>
          <a:p>
            <a:pPr eaLnBrk="1" hangingPunct="1">
              <a:lnSpc>
                <a:spcPct val="90000"/>
              </a:lnSpc>
              <a:buFontTx/>
              <a:buNone/>
            </a:pPr>
            <a:r>
              <a:rPr lang="en-US" altLang="en-US" sz="1800" b="1" i="1" dirty="0" smtClean="0"/>
              <a:t>Precipitation Part II</a:t>
            </a:r>
            <a:r>
              <a:rPr lang="en-US" altLang="en-US" sz="1800" dirty="0" smtClean="0"/>
              <a:t>: addition of salts to interrupt hydrogen bonding between water and phosphates on the DNA</a:t>
            </a:r>
          </a:p>
          <a:p>
            <a:pPr eaLnBrk="1" hangingPunct="1">
              <a:lnSpc>
                <a:spcPct val="90000"/>
              </a:lnSpc>
              <a:buFontTx/>
              <a:buNone/>
            </a:pPr>
            <a:r>
              <a:rPr lang="en-US" altLang="en-US" sz="1800" b="1" i="1" dirty="0" smtClean="0"/>
              <a:t>Precipitation Part III</a:t>
            </a:r>
            <a:r>
              <a:rPr lang="en-US" altLang="en-US" sz="1800" dirty="0" smtClean="0"/>
              <a:t>: addition of ethanol to pull DNA out of solution</a:t>
            </a:r>
          </a:p>
          <a:p>
            <a:pPr eaLnBrk="1" hangingPunct="1">
              <a:lnSpc>
                <a:spcPct val="90000"/>
              </a:lnSpc>
              <a:buFontTx/>
              <a:buNone/>
            </a:pPr>
            <a:endParaRPr lang="en-US" altLang="en-US" sz="1800" b="1" i="1" dirty="0" smtClean="0"/>
          </a:p>
          <a:p>
            <a:pPr algn="ctr" eaLnBrk="1" hangingPunct="1">
              <a:lnSpc>
                <a:spcPct val="90000"/>
              </a:lnSpc>
              <a:buFontTx/>
              <a:buNone/>
            </a:pPr>
            <a:endParaRPr lang="en-US" altLang="en-US" sz="2000" b="1" u="sng" dirty="0" smtClean="0"/>
          </a:p>
        </p:txBody>
      </p:sp>
    </p:spTree>
    <p:extLst>
      <p:ext uri="{BB962C8B-B14F-4D97-AF65-F5344CB8AC3E}">
        <p14:creationId xmlns:p14="http://schemas.microsoft.com/office/powerpoint/2010/main" val="373875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25144"/>
            <a:ext cx="19335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4" name="Rectangle 2"/>
          <p:cNvSpPr>
            <a:spLocks noGrp="1" noChangeArrowheads="1"/>
          </p:cNvSpPr>
          <p:nvPr>
            <p:ph type="title"/>
          </p:nvPr>
        </p:nvSpPr>
        <p:spPr>
          <a:xfrm>
            <a:off x="457200" y="381000"/>
            <a:ext cx="8229600" cy="1143000"/>
          </a:xfrm>
        </p:spPr>
        <p:txBody>
          <a:bodyPr>
            <a:normAutofit fontScale="90000"/>
          </a:bodyPr>
          <a:lstStyle/>
          <a:p>
            <a:pPr eaLnBrk="1" hangingPunct="1">
              <a:defRPr/>
            </a:pPr>
            <a:r>
              <a:rPr lang="en-US" altLang="en-US" sz="2800" b="1" dirty="0" smtClean="0">
                <a:effectLst>
                  <a:outerShdw blurRad="38100" dist="38100" dir="2700000" algn="tl">
                    <a:srgbClr val="C0C0C0"/>
                  </a:outerShdw>
                </a:effectLst>
              </a:rPr>
              <a:t>LYSIS:</a:t>
            </a:r>
            <a:r>
              <a:rPr lang="en-US" altLang="en-US" sz="3200" b="1" dirty="0" smtClean="0">
                <a:effectLst>
                  <a:outerShdw blurRad="38100" dist="38100" dir="2700000" algn="tl">
                    <a:srgbClr val="C0C0C0"/>
                  </a:outerShdw>
                </a:effectLst>
              </a:rPr>
              <a:t/>
            </a:r>
            <a:br>
              <a:rPr lang="en-US" altLang="en-US" sz="3200" b="1" dirty="0" smtClean="0">
                <a:effectLst>
                  <a:outerShdw blurRad="38100" dist="38100" dir="2700000" algn="tl">
                    <a:srgbClr val="C0C0C0"/>
                  </a:outerShdw>
                </a:effectLst>
              </a:rPr>
            </a:br>
            <a:r>
              <a:rPr lang="en-US" altLang="en-US" sz="2400" b="1" dirty="0" smtClean="0">
                <a:solidFill>
                  <a:schemeClr val="tx1"/>
                </a:solidFill>
              </a:rPr>
              <a:t>In DNA extraction (from plants), </a:t>
            </a:r>
            <a:br>
              <a:rPr lang="en-US" altLang="en-US" sz="2400" b="1" dirty="0" smtClean="0">
                <a:solidFill>
                  <a:schemeClr val="tx1"/>
                </a:solidFill>
              </a:rPr>
            </a:br>
            <a:r>
              <a:rPr lang="en-US" altLang="en-US" sz="2400" b="1" dirty="0" smtClean="0">
                <a:solidFill>
                  <a:schemeClr val="tx1"/>
                </a:solidFill>
              </a:rPr>
              <a:t>this step commonly refers to the breaking </a:t>
            </a:r>
            <a:br>
              <a:rPr lang="en-US" altLang="en-US" sz="2400" b="1" dirty="0" smtClean="0">
                <a:solidFill>
                  <a:schemeClr val="tx1"/>
                </a:solidFill>
              </a:rPr>
            </a:br>
            <a:r>
              <a:rPr lang="en-US" altLang="en-US" sz="2400" b="1" dirty="0" smtClean="0">
                <a:solidFill>
                  <a:schemeClr val="tx1"/>
                </a:solidFill>
              </a:rPr>
              <a:t>of the cell wall and cellular membranes </a:t>
            </a:r>
            <a:r>
              <a:rPr lang="en-US" altLang="en-US" sz="2000" b="1" dirty="0" smtClean="0">
                <a:solidFill>
                  <a:schemeClr val="tx1"/>
                </a:solidFill>
              </a:rPr>
              <a:t>(most importantly, the plasma and nuclear membranes)</a:t>
            </a:r>
          </a:p>
        </p:txBody>
      </p:sp>
      <p:sp>
        <p:nvSpPr>
          <p:cNvPr id="6147" name="Rectangle 3"/>
          <p:cNvSpPr>
            <a:spLocks noGrp="1" noChangeArrowheads="1"/>
          </p:cNvSpPr>
          <p:nvPr>
            <p:ph type="body" idx="1"/>
          </p:nvPr>
        </p:nvSpPr>
        <p:spPr>
          <a:xfrm>
            <a:off x="539552" y="1412776"/>
            <a:ext cx="8229600" cy="4525963"/>
          </a:xfrm>
        </p:spPr>
        <p:txBody>
          <a:bodyPr/>
          <a:lstStyle/>
          <a:p>
            <a:pPr eaLnBrk="1" hangingPunct="1"/>
            <a:endParaRPr lang="en-US" altLang="en-US" dirty="0" smtClean="0"/>
          </a:p>
          <a:p>
            <a:pPr eaLnBrk="1" hangingPunct="1"/>
            <a:r>
              <a:rPr lang="en-US" altLang="en-US" sz="2400" dirty="0" smtClean="0"/>
              <a:t>The cell wall (made of cellulose) is disrupted by mechanical force (for example, grinding the leaves)</a:t>
            </a:r>
            <a:r>
              <a:rPr lang="en-US" altLang="en-US" sz="2800" dirty="0" smtClean="0"/>
              <a:t> </a:t>
            </a:r>
          </a:p>
          <a:p>
            <a:pPr eaLnBrk="1" hangingPunct="1"/>
            <a:r>
              <a:rPr lang="en-US" altLang="en-US" sz="2400" dirty="0" smtClean="0"/>
              <a:t>Then the addition of a detergent in the which breaks down the cell membranes</a:t>
            </a:r>
          </a:p>
          <a:p>
            <a:pPr lvl="2" eaLnBrk="1" hangingPunct="1"/>
            <a:r>
              <a:rPr lang="en-US" altLang="en-US" sz="1800" dirty="0" smtClean="0"/>
              <a:t>Detergents are able to disrupt membranes due to the amphipathic (having both hydrophilic and hydrophobic regions) nature of both cellular membranes and detergent molecules.  The detergent molecules are able to pull apart the membranes</a:t>
            </a:r>
          </a:p>
          <a:p>
            <a:pPr eaLnBrk="1" hangingPunct="1"/>
            <a:r>
              <a:rPr lang="en-US" altLang="en-US" sz="2400" dirty="0" smtClean="0"/>
              <a:t>The end result of LYSIS is that the contents of the plant cells are distributed in solution.</a:t>
            </a:r>
          </a:p>
          <a:p>
            <a:pPr eaLnBrk="1" hangingPunct="1"/>
            <a:endParaRPr lang="en-US" altLang="en-US" sz="240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762" y="5282630"/>
            <a:ext cx="2263899" cy="15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463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76434" y="188640"/>
            <a:ext cx="8229600" cy="3763962"/>
          </a:xfrm>
        </p:spPr>
        <p:txBody>
          <a:bodyPr/>
          <a:lstStyle/>
          <a:p>
            <a:pPr eaLnBrk="1" hangingPunct="1"/>
            <a:r>
              <a:rPr lang="en-US" altLang="en-US" sz="3200" dirty="0" smtClean="0"/>
              <a:t>The cell and nuclear membranes have been broken apart, as well as all of the organelle membranes, such as those around the mitochondria.</a:t>
            </a:r>
            <a:br>
              <a:rPr lang="en-US" altLang="en-US" sz="3200" dirty="0" smtClean="0"/>
            </a:br>
            <a:r>
              <a:rPr lang="en-US" altLang="en-US" sz="3200" dirty="0" smtClean="0"/>
              <a:t/>
            </a:r>
            <a:br>
              <a:rPr lang="en-US" altLang="en-US" sz="3200" dirty="0" smtClean="0"/>
            </a:br>
            <a:r>
              <a:rPr lang="en-US" altLang="en-US" sz="3200" dirty="0" smtClean="0"/>
              <a:t>So what is left?</a:t>
            </a:r>
            <a:br>
              <a:rPr lang="en-US" altLang="en-US" sz="3200" dirty="0" smtClean="0"/>
            </a:br>
            <a:endParaRPr lang="en-US" altLang="en-US" sz="3200" dirty="0" smtClean="0"/>
          </a:p>
        </p:txBody>
      </p:sp>
      <p:sp>
        <p:nvSpPr>
          <p:cNvPr id="7" name="Rectangle 3"/>
          <p:cNvSpPr txBox="1">
            <a:spLocks noChangeArrowheads="1"/>
          </p:cNvSpPr>
          <p:nvPr/>
        </p:nvSpPr>
        <p:spPr>
          <a:xfrm>
            <a:off x="430681" y="3501008"/>
            <a:ext cx="8229600" cy="2239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r>
              <a:rPr lang="en-US" altLang="en-US" sz="2800" dirty="0" smtClean="0"/>
              <a:t>Proteins </a:t>
            </a:r>
          </a:p>
          <a:p>
            <a:pPr>
              <a:lnSpc>
                <a:spcPct val="80000"/>
              </a:lnSpc>
            </a:pPr>
            <a:r>
              <a:rPr lang="en-US" altLang="en-US" sz="2800" dirty="0" smtClean="0"/>
              <a:t>Carbohydrates (sugars) </a:t>
            </a:r>
          </a:p>
          <a:p>
            <a:pPr>
              <a:lnSpc>
                <a:spcPct val="80000"/>
              </a:lnSpc>
            </a:pPr>
            <a:r>
              <a:rPr lang="en-US" altLang="en-US" sz="2800" dirty="0" smtClean="0"/>
              <a:t>DNA </a:t>
            </a:r>
          </a:p>
          <a:p>
            <a:pPr>
              <a:lnSpc>
                <a:spcPct val="80000"/>
              </a:lnSpc>
            </a:pPr>
            <a:r>
              <a:rPr lang="en-US" altLang="en-US" sz="2800" dirty="0" smtClean="0"/>
              <a:t>Cell debris – cellular membranes.</a:t>
            </a:r>
          </a:p>
        </p:txBody>
      </p:sp>
    </p:spTree>
    <p:extLst>
      <p:ext uri="{BB962C8B-B14F-4D97-AF65-F5344CB8AC3E}">
        <p14:creationId xmlns:p14="http://schemas.microsoft.com/office/powerpoint/2010/main" val="2659500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024"/>
            <a:ext cx="8229600" cy="1143000"/>
          </a:xfrm>
        </p:spPr>
        <p:txBody>
          <a:bodyPr>
            <a:normAutofit/>
          </a:bodyPr>
          <a:lstStyle/>
          <a:p>
            <a:r>
              <a:rPr lang="en-GB" sz="3200" dirty="0" smtClean="0">
                <a:latin typeface="Arial" panose="020B0604020202020204" pitchFamily="34" charset="0"/>
                <a:cs typeface="Arial" panose="020B0604020202020204" pitchFamily="34" charset="0"/>
              </a:rPr>
              <a:t>Filtration</a:t>
            </a:r>
            <a:endParaRPr lang="en-GB" sz="3200" dirty="0">
              <a:latin typeface="Arial" panose="020B0604020202020204" pitchFamily="34" charset="0"/>
              <a:cs typeface="Arial" panose="020B0604020202020204" pitchFamily="34" charset="0"/>
            </a:endParaRPr>
          </a:p>
        </p:txBody>
      </p:sp>
      <p:sp>
        <p:nvSpPr>
          <p:cNvPr id="4" name="TextBox 3"/>
          <p:cNvSpPr txBox="1"/>
          <p:nvPr/>
        </p:nvSpPr>
        <p:spPr>
          <a:xfrm>
            <a:off x="1084558" y="1268760"/>
            <a:ext cx="7272808" cy="3046988"/>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Why?</a:t>
            </a:r>
          </a:p>
          <a:p>
            <a:endParaRPr lang="en-GB" sz="2400" dirty="0">
              <a:latin typeface="Arial" panose="020B0604020202020204" pitchFamily="34" charset="0"/>
              <a:cs typeface="Arial" panose="020B0604020202020204" pitchFamily="34" charset="0"/>
            </a:endParaRPr>
          </a:p>
          <a:p>
            <a:pPr marL="285750" indent="-285750">
              <a:buFontTx/>
              <a:buChar char="-"/>
            </a:pPr>
            <a:r>
              <a:rPr lang="en-GB" sz="2400" dirty="0" smtClean="0">
                <a:latin typeface="Arial" panose="020B0604020202020204" pitchFamily="34" charset="0"/>
                <a:cs typeface="Arial" panose="020B0604020202020204" pitchFamily="34" charset="0"/>
              </a:rPr>
              <a:t>To obtain DNA from cell debris</a:t>
            </a:r>
          </a:p>
          <a:p>
            <a:pPr marL="285750" indent="-285750">
              <a:buFontTx/>
              <a:buChar char="-"/>
            </a:pPr>
            <a:r>
              <a:rPr lang="en-GB" sz="2400" dirty="0" smtClean="0">
                <a:latin typeface="Arial" panose="020B0604020202020204" pitchFamily="34" charset="0"/>
                <a:cs typeface="Arial" panose="020B0604020202020204" pitchFamily="34" charset="0"/>
              </a:rPr>
              <a:t>Cell debris – too large to go through the filter paper</a:t>
            </a:r>
          </a:p>
          <a:p>
            <a:pPr marL="285750" indent="-285750">
              <a:buFontTx/>
              <a:buChar char="-"/>
            </a:pPr>
            <a:r>
              <a:rPr lang="en-GB" sz="2400" dirty="0" smtClean="0">
                <a:latin typeface="Arial" panose="020B0604020202020204" pitchFamily="34" charset="0"/>
                <a:cs typeface="Arial" panose="020B0604020202020204" pitchFamily="34" charset="0"/>
              </a:rPr>
              <a:t>DNA, protein, lipids and carbohydrates – small enough to go through the filter paper into the filtrate</a:t>
            </a:r>
            <a:endParaRPr lang="en-GB" sz="2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041" y="431574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38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altLang="en-US" sz="2800" b="1" smtClean="0">
                <a:solidFill>
                  <a:schemeClr val="tx1"/>
                </a:solidFill>
              </a:rPr>
              <a:t>PRECIPITATION (In a research lab)</a:t>
            </a:r>
            <a:r>
              <a:rPr lang="en-US" altLang="en-US" sz="3200" b="1" smtClean="0">
                <a:solidFill>
                  <a:schemeClr val="tx1"/>
                </a:solidFill>
              </a:rPr>
              <a:t>: </a:t>
            </a:r>
            <a:br>
              <a:rPr lang="en-US" altLang="en-US" sz="3200" b="1" smtClean="0">
                <a:solidFill>
                  <a:schemeClr val="tx1"/>
                </a:solidFill>
              </a:rPr>
            </a:br>
            <a:r>
              <a:rPr lang="en-US" altLang="en-US" sz="2400" b="1" smtClean="0">
                <a:solidFill>
                  <a:schemeClr val="tx1"/>
                </a:solidFill>
              </a:rPr>
              <a:t>This a series of steps where DNA is separated from the rest of the cellular components</a:t>
            </a:r>
            <a:r>
              <a:rPr lang="en-US" altLang="en-US" sz="4000" b="1" smtClean="0">
                <a:solidFill>
                  <a:schemeClr val="tx1"/>
                </a:solidFill>
              </a:rPr>
              <a:t/>
            </a:r>
            <a:br>
              <a:rPr lang="en-US" altLang="en-US" sz="4000" b="1" smtClean="0">
                <a:solidFill>
                  <a:schemeClr val="tx1"/>
                </a:solidFill>
              </a:rPr>
            </a:br>
            <a:endParaRPr lang="en-US" altLang="en-US" sz="4000" b="1" smtClean="0">
              <a:solidFill>
                <a:schemeClr val="tx1"/>
              </a:solidFill>
            </a:endParaRPr>
          </a:p>
        </p:txBody>
      </p:sp>
      <p:sp>
        <p:nvSpPr>
          <p:cNvPr id="7171" name="Rectangle 3"/>
          <p:cNvSpPr>
            <a:spLocks noGrp="1" noChangeArrowheads="1"/>
          </p:cNvSpPr>
          <p:nvPr>
            <p:ph type="body" idx="1"/>
          </p:nvPr>
        </p:nvSpPr>
        <p:spPr/>
        <p:txBody>
          <a:bodyPr/>
          <a:lstStyle/>
          <a:p>
            <a:pPr eaLnBrk="1" hangingPunct="1">
              <a:lnSpc>
                <a:spcPct val="80000"/>
              </a:lnSpc>
            </a:pPr>
            <a:r>
              <a:rPr lang="en-US" altLang="en-US" sz="2000" smtClean="0"/>
              <a:t>In a research lab, the first part of precipitation uses phenol/chloroform to remove the proteins from the DNA</a:t>
            </a:r>
          </a:p>
          <a:p>
            <a:pPr lvl="2" eaLnBrk="1" hangingPunct="1">
              <a:lnSpc>
                <a:spcPct val="80000"/>
              </a:lnSpc>
            </a:pPr>
            <a:r>
              <a:rPr lang="en-US" altLang="en-US" sz="1800" smtClean="0"/>
              <a:t>Phenol denatures proteins and dissolves denatured proteins.</a:t>
            </a:r>
          </a:p>
          <a:p>
            <a:pPr lvl="2" eaLnBrk="1" hangingPunct="1">
              <a:lnSpc>
                <a:spcPct val="80000"/>
              </a:lnSpc>
            </a:pPr>
            <a:r>
              <a:rPr lang="en-US" altLang="en-US" sz="1800" smtClean="0"/>
              <a:t>Chloroform is also a protein denaturant</a:t>
            </a:r>
          </a:p>
          <a:p>
            <a:pPr eaLnBrk="1" hangingPunct="1">
              <a:lnSpc>
                <a:spcPct val="80000"/>
              </a:lnSpc>
              <a:buFontTx/>
              <a:buNone/>
            </a:pPr>
            <a:r>
              <a:rPr lang="en-US" altLang="en-US" sz="2000" smtClean="0"/>
              <a:t>  </a:t>
            </a:r>
            <a:r>
              <a:rPr lang="en-US" altLang="en-US" sz="2000" b="1" smtClean="0"/>
              <a:t>THIS STEP CANNOT BE PERFORMED IN CLASSROOM LABS!!</a:t>
            </a:r>
          </a:p>
          <a:p>
            <a:pPr eaLnBrk="1" hangingPunct="1">
              <a:lnSpc>
                <a:spcPct val="80000"/>
              </a:lnSpc>
            </a:pPr>
            <a:r>
              <a:rPr lang="en-US" altLang="en-US" sz="2000" smtClean="0"/>
              <a:t>The second part of research lab DNA precipitation is the addition of salts</a:t>
            </a:r>
          </a:p>
          <a:p>
            <a:pPr lvl="2" eaLnBrk="1" hangingPunct="1">
              <a:lnSpc>
                <a:spcPct val="80000"/>
              </a:lnSpc>
            </a:pPr>
            <a:r>
              <a:rPr lang="en-US" altLang="en-US" sz="1800" smtClean="0"/>
              <a:t>The salts interrupt the hydrogen bonds between the water and DNA molecules. </a:t>
            </a:r>
          </a:p>
          <a:p>
            <a:pPr lvl="2" eaLnBrk="1" hangingPunct="1">
              <a:lnSpc>
                <a:spcPct val="80000"/>
              </a:lnSpc>
            </a:pPr>
            <a:endParaRPr lang="en-US" altLang="en-US" sz="1800" smtClean="0"/>
          </a:p>
          <a:p>
            <a:pPr eaLnBrk="1" hangingPunct="1">
              <a:lnSpc>
                <a:spcPct val="80000"/>
              </a:lnSpc>
            </a:pPr>
            <a:r>
              <a:rPr lang="en-US" altLang="en-US" sz="1800" smtClean="0"/>
              <a:t>The DNA is then precipitated from the protein in a subsequent step with isopropanol or ethanol</a:t>
            </a:r>
          </a:p>
          <a:p>
            <a:pPr lvl="2" eaLnBrk="1" hangingPunct="1">
              <a:lnSpc>
                <a:spcPct val="80000"/>
              </a:lnSpc>
            </a:pPr>
            <a:r>
              <a:rPr lang="en-US" altLang="en-US" sz="1600" smtClean="0"/>
              <a:t>In the presence of cations, ethanol induces a structural change in DNA molecules that causes them to aggregate and precipitate out of solution.</a:t>
            </a:r>
          </a:p>
          <a:p>
            <a:pPr eaLnBrk="1" hangingPunct="1">
              <a:lnSpc>
                <a:spcPct val="80000"/>
              </a:lnSpc>
            </a:pPr>
            <a:r>
              <a:rPr lang="en-US" altLang="en-US" sz="1800" smtClean="0"/>
              <a:t>The DNA is pelleted by spinning with a centrifuge and the supernatant removed</a:t>
            </a:r>
          </a:p>
          <a:p>
            <a:pPr eaLnBrk="1" hangingPunct="1">
              <a:lnSpc>
                <a:spcPct val="80000"/>
              </a:lnSpc>
            </a:pPr>
            <a:endParaRPr lang="en-US" altLang="en-US" sz="1800" smtClean="0"/>
          </a:p>
        </p:txBody>
      </p:sp>
    </p:spTree>
    <p:extLst>
      <p:ext uri="{BB962C8B-B14F-4D97-AF65-F5344CB8AC3E}">
        <p14:creationId xmlns:p14="http://schemas.microsoft.com/office/powerpoint/2010/main" val="4146030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3429000"/>
            <a:ext cx="194421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98082"/>
            <a:ext cx="1735460" cy="1301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5" name="Rectangle 3"/>
          <p:cNvSpPr>
            <a:spLocks noGrp="1" noChangeArrowheads="1"/>
          </p:cNvSpPr>
          <p:nvPr>
            <p:ph type="body" idx="1"/>
          </p:nvPr>
        </p:nvSpPr>
        <p:spPr>
          <a:xfrm>
            <a:off x="457200" y="1219200"/>
            <a:ext cx="8229600" cy="5181600"/>
          </a:xfrm>
        </p:spPr>
        <p:txBody>
          <a:bodyPr>
            <a:normAutofit lnSpcReduction="10000"/>
          </a:bodyPr>
          <a:lstStyle/>
          <a:p>
            <a:pPr eaLnBrk="1" hangingPunct="1">
              <a:lnSpc>
                <a:spcPct val="90000"/>
              </a:lnSpc>
            </a:pPr>
            <a:r>
              <a:rPr lang="en-US" altLang="en-US" sz="2400" dirty="0" smtClean="0"/>
              <a:t>In a classroom lab, DNA precipitation involves the addition of salts</a:t>
            </a:r>
          </a:p>
          <a:p>
            <a:pPr lvl="2" eaLnBrk="1" hangingPunct="1">
              <a:lnSpc>
                <a:spcPct val="90000"/>
              </a:lnSpc>
            </a:pPr>
            <a:r>
              <a:rPr lang="en-US" altLang="en-US" sz="2000" dirty="0" smtClean="0"/>
              <a:t>The salts interrupt the hydrogen bonds between the water and DNA molecules.</a:t>
            </a:r>
          </a:p>
          <a:p>
            <a:pPr marL="914400" lvl="2" indent="0" eaLnBrk="1" hangingPunct="1">
              <a:lnSpc>
                <a:spcPct val="90000"/>
              </a:lnSpc>
              <a:buNone/>
            </a:pPr>
            <a:endParaRPr lang="en-US" altLang="en-US" sz="2000" dirty="0" smtClean="0"/>
          </a:p>
          <a:p>
            <a:pPr eaLnBrk="1" hangingPunct="1">
              <a:lnSpc>
                <a:spcPct val="90000"/>
              </a:lnSpc>
            </a:pPr>
            <a:r>
              <a:rPr lang="en-US" altLang="en-US" sz="2400" dirty="0" smtClean="0"/>
              <a:t>The DNA is then precipitated from the protein in a subsequent step with isopropanol or ethanol</a:t>
            </a:r>
          </a:p>
          <a:p>
            <a:pPr lvl="2" eaLnBrk="1" hangingPunct="1">
              <a:lnSpc>
                <a:spcPct val="90000"/>
              </a:lnSpc>
            </a:pPr>
            <a:r>
              <a:rPr lang="en-US" altLang="en-US" sz="2000" dirty="0" smtClean="0"/>
              <a:t>In the presence of cations, ethanol induces a structural change in DNA molecules that causes them to aggregate and precipitate out of solution.</a:t>
            </a:r>
          </a:p>
          <a:p>
            <a:pPr lvl="2" eaLnBrk="1" hangingPunct="1">
              <a:lnSpc>
                <a:spcPct val="90000"/>
              </a:lnSpc>
            </a:pPr>
            <a:endParaRPr lang="en-US" altLang="en-US" sz="2000" dirty="0"/>
          </a:p>
          <a:p>
            <a:pPr lvl="2" eaLnBrk="1" hangingPunct="1">
              <a:lnSpc>
                <a:spcPct val="90000"/>
              </a:lnSpc>
            </a:pPr>
            <a:endParaRPr lang="en-US" altLang="en-US" sz="2000" dirty="0" smtClean="0"/>
          </a:p>
          <a:p>
            <a:pPr lvl="2" eaLnBrk="1" hangingPunct="1">
              <a:lnSpc>
                <a:spcPct val="90000"/>
              </a:lnSpc>
            </a:pPr>
            <a:endParaRPr lang="en-US" altLang="en-US" sz="2000" dirty="0"/>
          </a:p>
          <a:p>
            <a:pPr lvl="2" eaLnBrk="1" hangingPunct="1">
              <a:lnSpc>
                <a:spcPct val="90000"/>
              </a:lnSpc>
            </a:pPr>
            <a:endParaRPr lang="en-US" altLang="en-US" sz="2000" dirty="0" smtClean="0"/>
          </a:p>
          <a:p>
            <a:pPr eaLnBrk="1" hangingPunct="1">
              <a:lnSpc>
                <a:spcPct val="90000"/>
              </a:lnSpc>
            </a:pPr>
            <a:r>
              <a:rPr lang="en-US" altLang="en-US" sz="2400" i="1" dirty="0" smtClean="0"/>
              <a:t>DNA extracted in a classroom lab is not as “clean” as the DNA extracted in a research lab!</a:t>
            </a:r>
          </a:p>
          <a:p>
            <a:pPr eaLnBrk="1" hangingPunct="1">
              <a:lnSpc>
                <a:spcPct val="90000"/>
              </a:lnSpc>
            </a:pPr>
            <a:endParaRPr lang="en-US" altLang="en-US" sz="2400" dirty="0" smtClean="0"/>
          </a:p>
        </p:txBody>
      </p:sp>
      <p:sp>
        <p:nvSpPr>
          <p:cNvPr id="8194" name="Rectangle 2"/>
          <p:cNvSpPr>
            <a:spLocks noGrp="1" noChangeArrowheads="1"/>
          </p:cNvSpPr>
          <p:nvPr>
            <p:ph type="title"/>
          </p:nvPr>
        </p:nvSpPr>
        <p:spPr/>
        <p:txBody>
          <a:bodyPr>
            <a:normAutofit fontScale="90000"/>
          </a:bodyPr>
          <a:lstStyle/>
          <a:p>
            <a:pPr eaLnBrk="1" hangingPunct="1"/>
            <a:r>
              <a:rPr lang="en-US" altLang="en-US" sz="2800" b="1" smtClean="0">
                <a:solidFill>
                  <a:schemeClr val="tx1"/>
                </a:solidFill>
              </a:rPr>
              <a:t>PRECIPITATION (In a classroom lab)</a:t>
            </a:r>
            <a:r>
              <a:rPr lang="en-US" altLang="en-US" sz="3200" b="1" smtClean="0">
                <a:solidFill>
                  <a:schemeClr val="tx1"/>
                </a:solidFill>
              </a:rPr>
              <a:t>: </a:t>
            </a:r>
            <a:br>
              <a:rPr lang="en-US" altLang="en-US" sz="3200" b="1" smtClean="0">
                <a:solidFill>
                  <a:schemeClr val="tx1"/>
                </a:solidFill>
              </a:rPr>
            </a:br>
            <a:r>
              <a:rPr lang="en-US" altLang="en-US" sz="2400" b="1" smtClean="0">
                <a:solidFill>
                  <a:schemeClr val="tx1"/>
                </a:solidFill>
              </a:rPr>
              <a:t>This a series of steps where DNA is separated from the rest of the cellular components</a:t>
            </a:r>
            <a:r>
              <a:rPr lang="en-US" altLang="en-US" sz="4000" b="1" smtClean="0">
                <a:solidFill>
                  <a:schemeClr val="tx1"/>
                </a:solidFill>
              </a:rPr>
              <a:t/>
            </a:r>
            <a:br>
              <a:rPr lang="en-US" altLang="en-US" sz="4000" b="1" smtClean="0">
                <a:solidFill>
                  <a:schemeClr val="tx1"/>
                </a:solidFill>
              </a:rPr>
            </a:br>
            <a:endParaRPr lang="en-US" altLang="en-US" sz="4000" b="1" smtClean="0">
              <a:solidFill>
                <a:schemeClr val="tx1"/>
              </a:solidFill>
            </a:endParaRPr>
          </a:p>
        </p:txBody>
      </p:sp>
    </p:spTree>
    <p:extLst>
      <p:ext uri="{BB962C8B-B14F-4D97-AF65-F5344CB8AC3E}">
        <p14:creationId xmlns:p14="http://schemas.microsoft.com/office/powerpoint/2010/main" val="1659640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640</Words>
  <Application>Microsoft Office PowerPoint</Application>
  <PresentationFormat>On-screen Show (4:3)</PresentationFormat>
  <Paragraphs>67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Purpose of DNA Extraction</vt:lpstr>
      <vt:lpstr>PowerPoint Presentation</vt:lpstr>
      <vt:lpstr>A comparison of DNA extraction methods used in research labs as opposed to classroom labs</vt:lpstr>
      <vt:lpstr>LYSIS: In DNA extraction (from plants),  this step commonly refers to the breaking  of the cell wall and cellular membranes (most importantly, the plasma and nuclear membranes)</vt:lpstr>
      <vt:lpstr>The cell and nuclear membranes have been broken apart, as well as all of the organelle membranes, such as those around the mitochondria.  So what is left? </vt:lpstr>
      <vt:lpstr>Filtration</vt:lpstr>
      <vt:lpstr>PRECIPITATION (In a research lab):  This a series of steps where DNA is separated from the rest of the cellular components </vt:lpstr>
      <vt:lpstr>PRECIPITATION (In a classroom lab):  This a series of steps where DNA is separated from the rest of the cellular components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Chicky</dc:creator>
  <cp:lastModifiedBy>Chicky</cp:lastModifiedBy>
  <cp:revision>16</cp:revision>
  <dcterms:created xsi:type="dcterms:W3CDTF">2017-06-10T16:08:18Z</dcterms:created>
  <dcterms:modified xsi:type="dcterms:W3CDTF">2017-06-12T21:44:58Z</dcterms:modified>
</cp:coreProperties>
</file>