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2"/>
  </p:notesMasterIdLst>
  <p:sldIdLst>
    <p:sldId id="284" r:id="rId3"/>
    <p:sldId id="276" r:id="rId4"/>
    <p:sldId id="285" r:id="rId5"/>
    <p:sldId id="286" r:id="rId6"/>
    <p:sldId id="288" r:id="rId7"/>
    <p:sldId id="289" r:id="rId8"/>
    <p:sldId id="290" r:id="rId9"/>
    <p:sldId id="291" r:id="rId10"/>
    <p:sldId id="294" r:id="rId11"/>
    <p:sldId id="287" r:id="rId12"/>
    <p:sldId id="260" r:id="rId13"/>
    <p:sldId id="262" r:id="rId14"/>
    <p:sldId id="263" r:id="rId15"/>
    <p:sldId id="264" r:id="rId16"/>
    <p:sldId id="265" r:id="rId17"/>
    <p:sldId id="266" r:id="rId18"/>
    <p:sldId id="267" r:id="rId19"/>
    <p:sldId id="268" r:id="rId20"/>
    <p:sldId id="269" r:id="rId21"/>
    <p:sldId id="270" r:id="rId22"/>
    <p:sldId id="271" r:id="rId23"/>
    <p:sldId id="256" r:id="rId24"/>
    <p:sldId id="257" r:id="rId25"/>
    <p:sldId id="258" r:id="rId26"/>
    <p:sldId id="259" r:id="rId27"/>
    <p:sldId id="277" r:id="rId28"/>
    <p:sldId id="293" r:id="rId29"/>
    <p:sldId id="274"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9" autoAdjust="0"/>
  </p:normalViewPr>
  <p:slideViewPr>
    <p:cSldViewPr>
      <p:cViewPr varScale="1">
        <p:scale>
          <a:sx n="53" d="100"/>
          <a:sy n="53" d="100"/>
        </p:scale>
        <p:origin x="-1639"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8A57B-D6DD-43A0-A741-B51C74A670AF}" type="datetimeFigureOut">
              <a:rPr lang="en-GB" smtClean="0"/>
              <a:pPr/>
              <a:t>23/05/2017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06CA8-2FE8-4E82-B1AD-35312C4794B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Don’t worry about copious notes – will send slides, and you’ll receive a handbook. Main thing to note down is good discussion</a:t>
            </a:r>
            <a:r>
              <a:rPr lang="en-GB" baseline="0" dirty="0" smtClean="0"/>
              <a:t> points!</a:t>
            </a:r>
          </a:p>
          <a:p>
            <a:r>
              <a:rPr lang="en-GB" dirty="0" smtClean="0"/>
              <a:t>Shout out at any time</a:t>
            </a:r>
            <a:r>
              <a:rPr lang="en-GB" baseline="0" dirty="0" smtClean="0"/>
              <a:t> if you have questions. </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Teacher talk needs to be broken up by asking questions, setting problems, giving a short passage to read, asking the students to discuss something in pairs, etc.</a:t>
            </a:r>
          </a:p>
          <a:p>
            <a:r>
              <a:rPr lang="en-GB" baseline="0" dirty="0" smtClean="0"/>
              <a:t>Show your passion!</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Most</a:t>
            </a:r>
            <a:r>
              <a:rPr lang="en-GB" baseline="0" dirty="0" smtClean="0"/>
              <a:t> important thing is to be hearing from as many students as possible as often as possible – that way you’re getting insight into each of their thinking</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dirty="0" smtClean="0">
                <a:solidFill>
                  <a:schemeClr val="tx2"/>
                </a:solidFill>
                <a:latin typeface="Cambria" pitchFamily="18" charset="0"/>
              </a:rPr>
              <a:t>What</a:t>
            </a:r>
            <a:r>
              <a:rPr lang="en-GB" sz="1200" baseline="0" dirty="0" smtClean="0">
                <a:solidFill>
                  <a:schemeClr val="tx2"/>
                </a:solidFill>
                <a:latin typeface="Cambria" pitchFamily="18" charset="0"/>
              </a:rPr>
              <a:t> you want to achieve is “access &amp; challenge” – all students can access the material, all students are challenged at some point in the class</a:t>
            </a:r>
            <a:endParaRPr lang="en-GB" sz="1200" dirty="0" smtClean="0">
              <a:solidFill>
                <a:schemeClr val="tx2"/>
              </a:solidFill>
              <a:latin typeface="Cambria" pitchFamily="18" charset="0"/>
            </a:endParaRPr>
          </a:p>
        </p:txBody>
      </p:sp>
      <p:sp>
        <p:nvSpPr>
          <p:cNvPr id="4" name="Slide Number Placeholder 3"/>
          <p:cNvSpPr>
            <a:spLocks noGrp="1"/>
          </p:cNvSpPr>
          <p:nvPr>
            <p:ph type="sldNum" sz="quarter" idx="10"/>
          </p:nvPr>
        </p:nvSpPr>
        <p:spPr/>
        <p:txBody>
          <a:bodyPr/>
          <a:lstStyle/>
          <a:p>
            <a:fld id="{E2006CA8-2FE8-4E82-B1AD-35312C4794B7}"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Avoiding</a:t>
            </a:r>
            <a:r>
              <a:rPr lang="en-GB" dirty="0" smtClean="0"/>
              <a:t> – as the name suggests, means avoiding anything potentially</a:t>
            </a:r>
            <a:r>
              <a:rPr lang="en-GB" baseline="0" dirty="0" smtClean="0"/>
              <a:t> controversial</a:t>
            </a:r>
          </a:p>
          <a:p>
            <a:r>
              <a:rPr lang="en-GB" b="1" baseline="0" dirty="0" smtClean="0"/>
              <a:t>Containing</a:t>
            </a:r>
            <a:r>
              <a:rPr lang="en-GB" baseline="0" dirty="0" smtClean="0"/>
              <a:t> – covering potentially controversial material, but in a very tightly managed &amp; structured fashion</a:t>
            </a:r>
          </a:p>
          <a:p>
            <a:r>
              <a:rPr lang="en-GB" b="1" baseline="0" dirty="0" smtClean="0"/>
              <a:t>Exploiting</a:t>
            </a:r>
            <a:r>
              <a:rPr lang="en-GB" baseline="0" dirty="0" smtClean="0"/>
              <a:t> – using potentially controversial material deliberately in order to spark discussion and debate</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dirty="0" smtClean="0">
                <a:solidFill>
                  <a:schemeClr val="tx2"/>
                </a:solidFill>
                <a:latin typeface="Cambria" pitchFamily="18" charset="0"/>
              </a:rPr>
              <a:t>Prevention better than cure -</a:t>
            </a:r>
            <a:r>
              <a:rPr lang="en-GB" sz="1200" baseline="0" dirty="0" smtClean="0">
                <a:solidFill>
                  <a:schemeClr val="tx2"/>
                </a:solidFill>
                <a:latin typeface="Cambria" pitchFamily="18" charset="0"/>
              </a:rPr>
              <a:t> b</a:t>
            </a:r>
            <a:r>
              <a:rPr lang="en-GB" sz="1200" dirty="0" smtClean="0">
                <a:solidFill>
                  <a:schemeClr val="tx2"/>
                </a:solidFill>
                <a:latin typeface="Cambria" pitchFamily="18" charset="0"/>
              </a:rPr>
              <a:t>est way to prevent disruption is to keep the session interactive &amp; engaging!</a:t>
            </a:r>
          </a:p>
          <a:p>
            <a:pPr algn="l"/>
            <a:r>
              <a:rPr lang="en-GB" sz="1200" dirty="0" smtClean="0">
                <a:solidFill>
                  <a:schemeClr val="tx2"/>
                </a:solidFill>
                <a:latin typeface="Cambria" pitchFamily="18" charset="0"/>
              </a:rPr>
              <a:t>By “more than minor” I mean anything which is repetitive, which is disrupting others in the class for more than</a:t>
            </a:r>
            <a:r>
              <a:rPr lang="en-GB" sz="1200" baseline="0" dirty="0" smtClean="0">
                <a:solidFill>
                  <a:schemeClr val="tx2"/>
                </a:solidFill>
                <a:latin typeface="Cambria" pitchFamily="18" charset="0"/>
              </a:rPr>
              <a:t> a few seconds at a time, or which you don’t feel confident to deal with.</a:t>
            </a:r>
          </a:p>
          <a:p>
            <a:pPr algn="l"/>
            <a:r>
              <a:rPr lang="en-GB" sz="1200" baseline="0" dirty="0" smtClean="0">
                <a:solidFill>
                  <a:schemeClr val="tx2"/>
                </a:solidFill>
                <a:latin typeface="Cambria" pitchFamily="18" charset="0"/>
              </a:rPr>
              <a:t>By “sudden proximity” I mean moving to stand next to a disruptive student while continuing to talk</a:t>
            </a:r>
            <a:endParaRPr lang="en-GB" sz="1200" dirty="0" smtClean="0">
              <a:solidFill>
                <a:schemeClr val="tx2"/>
              </a:solidFill>
              <a:latin typeface="Cambria" pitchFamily="18" charset="0"/>
            </a:endParaRPr>
          </a:p>
        </p:txBody>
      </p:sp>
      <p:sp>
        <p:nvSpPr>
          <p:cNvPr id="4" name="Slide Number Placeholder 3"/>
          <p:cNvSpPr>
            <a:spLocks noGrp="1"/>
          </p:cNvSpPr>
          <p:nvPr>
            <p:ph type="sldNum" sz="quarter" idx="10"/>
          </p:nvPr>
        </p:nvSpPr>
        <p:spPr/>
        <p:txBody>
          <a:bodyPr/>
          <a:lstStyle/>
          <a:p>
            <a:fld id="{E2006CA8-2FE8-4E82-B1AD-35312C4794B7}"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Again, prevention better than cure – keeping it varied and engaging is the best way to prevent lethargy; think about structure</a:t>
            </a:r>
            <a:r>
              <a:rPr lang="en-GB" baseline="0" dirty="0" smtClean="0"/>
              <a:t> and order of your session</a:t>
            </a:r>
            <a:endParaRPr lang="en-GB" dirty="0" smtClean="0"/>
          </a:p>
        </p:txBody>
      </p:sp>
      <p:sp>
        <p:nvSpPr>
          <p:cNvPr id="4" name="Slide Number Placeholder 3"/>
          <p:cNvSpPr>
            <a:spLocks noGrp="1"/>
          </p:cNvSpPr>
          <p:nvPr>
            <p:ph type="sldNum" sz="quarter" idx="10"/>
          </p:nvPr>
        </p:nvSpPr>
        <p:spPr/>
        <p:txBody>
          <a:bodyPr/>
          <a:lstStyle/>
          <a:p>
            <a:fld id="{E2006CA8-2FE8-4E82-B1AD-35312C4794B7}"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dirty="0" smtClean="0">
                <a:solidFill>
                  <a:schemeClr val="tx2"/>
                </a:solidFill>
                <a:latin typeface="Cambria" pitchFamily="18" charset="0"/>
              </a:rPr>
              <a:t>Right</a:t>
            </a:r>
            <a:r>
              <a:rPr lang="en-GB" sz="1200" baseline="0" dirty="0" smtClean="0">
                <a:solidFill>
                  <a:schemeClr val="tx2"/>
                </a:solidFill>
                <a:latin typeface="Cambria" pitchFamily="18" charset="0"/>
              </a:rPr>
              <a:t> level of flexibility helps with classroom atmosphere – not cramming stuff in intensely, not just chilling out doing whatever you want</a:t>
            </a:r>
            <a:endParaRPr lang="en-GB" sz="1200" dirty="0">
              <a:solidFill>
                <a:schemeClr val="tx2"/>
              </a:solidFill>
              <a:latin typeface="Cambria" pitchFamily="18" charset="0"/>
            </a:endParaRPr>
          </a:p>
        </p:txBody>
      </p:sp>
      <p:sp>
        <p:nvSpPr>
          <p:cNvPr id="4" name="Slide Number Placeholder 3"/>
          <p:cNvSpPr>
            <a:spLocks noGrp="1"/>
          </p:cNvSpPr>
          <p:nvPr>
            <p:ph type="sldNum" sz="quarter" idx="10"/>
          </p:nvPr>
        </p:nvSpPr>
        <p:spPr/>
        <p:txBody>
          <a:bodyPr/>
          <a:lstStyle/>
          <a:p>
            <a:fld id="{E2006CA8-2FE8-4E82-B1AD-35312C4794B7}"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Obviously</a:t>
            </a:r>
            <a:r>
              <a:rPr lang="en-GB" baseline="0" dirty="0" smtClean="0"/>
              <a:t> a big difference between those teaching a week or more and those teaching 2 days – if you’re with the class for a long time you can spend a good hour or more getting to know them, establishing expectations etc.; if you’re just teaching a couple of days you probably only want to be setting the tone for c. 10 </a:t>
            </a:r>
            <a:r>
              <a:rPr lang="en-GB" baseline="0" dirty="0" err="1" smtClean="0"/>
              <a:t>mins</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Don’t worry about copious notes – will send slides, and you’ll receive a handbook. Main thing to note down is good discussion</a:t>
            </a:r>
            <a:r>
              <a:rPr lang="en-GB" baseline="0" dirty="0" smtClean="0"/>
              <a:t> points!</a:t>
            </a:r>
          </a:p>
          <a:p>
            <a:r>
              <a:rPr lang="en-GB" dirty="0" smtClean="0"/>
              <a:t>Shout out at any time</a:t>
            </a:r>
            <a:r>
              <a:rPr lang="en-GB" baseline="0" dirty="0" smtClean="0"/>
              <a:t> if you have questions. </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Don’t worry about copious notes – will send slides, and you’ll receive a handbook. Main thing to note down is good discussion</a:t>
            </a:r>
            <a:r>
              <a:rPr lang="en-GB" baseline="0" dirty="0" smtClean="0"/>
              <a:t> points!</a:t>
            </a:r>
          </a:p>
          <a:p>
            <a:r>
              <a:rPr lang="en-GB" dirty="0" smtClean="0"/>
              <a:t>Shout out at any time</a:t>
            </a:r>
            <a:r>
              <a:rPr lang="en-GB" baseline="0" dirty="0" smtClean="0"/>
              <a:t> if you have questions. </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Don’t worry about copious notes – will send slides, and you’ll receive a handbook. Main thing to note down is good discussion</a:t>
            </a:r>
            <a:r>
              <a:rPr lang="en-GB" baseline="0" dirty="0" smtClean="0"/>
              <a:t> points!</a:t>
            </a:r>
          </a:p>
          <a:p>
            <a:r>
              <a:rPr lang="en-GB" dirty="0" smtClean="0"/>
              <a:t>Shout out at any time</a:t>
            </a:r>
            <a:r>
              <a:rPr lang="en-GB" baseline="0" dirty="0" smtClean="0"/>
              <a:t> if you have questions. </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Don’t worry about copious notes – will send slides, and you’ll receive a handbook. Main thing to note down is good discussion</a:t>
            </a:r>
            <a:r>
              <a:rPr lang="en-GB" baseline="0" dirty="0" smtClean="0"/>
              <a:t> points!</a:t>
            </a:r>
          </a:p>
          <a:p>
            <a:r>
              <a:rPr lang="en-GB" dirty="0" smtClean="0"/>
              <a:t>Shout out at any time</a:t>
            </a:r>
            <a:r>
              <a:rPr lang="en-GB" baseline="0" dirty="0" smtClean="0"/>
              <a:t> if you have questions. </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Available DURING SESSIONS – can be text/called, often</a:t>
            </a:r>
            <a:r>
              <a:rPr lang="en-GB" baseline="0" dirty="0" smtClean="0"/>
              <a:t> in offices</a:t>
            </a:r>
          </a:p>
          <a:p>
            <a:r>
              <a:rPr lang="en-GB" baseline="0" dirty="0" smtClean="0"/>
              <a:t>Also – Jess, supervisors</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Available DURING SESSIONS – can be text/called, often</a:t>
            </a:r>
            <a:r>
              <a:rPr lang="en-GB" baseline="0" dirty="0" smtClean="0"/>
              <a:t> in offices</a:t>
            </a:r>
          </a:p>
          <a:p>
            <a:r>
              <a:rPr lang="en-GB" baseline="0" dirty="0" smtClean="0"/>
              <a:t>Also – Jess, supervisors</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Available DURING SESSIONS – can be text/called, often</a:t>
            </a:r>
            <a:r>
              <a:rPr lang="en-GB" baseline="0" dirty="0" smtClean="0"/>
              <a:t> in offices</a:t>
            </a:r>
          </a:p>
          <a:p>
            <a:r>
              <a:rPr lang="en-GB" baseline="0" dirty="0" smtClean="0"/>
              <a:t>Also – Jess, supervisors</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BEFORE MOVING ON – ANY OTHER KEY QUESTIONS AT THIS POINT?</a:t>
            </a:r>
            <a:endParaRPr lang="en-GB" dirty="0"/>
          </a:p>
        </p:txBody>
      </p:sp>
      <p:sp>
        <p:nvSpPr>
          <p:cNvPr id="4" name="Slide Number Placeholder 3"/>
          <p:cNvSpPr>
            <a:spLocks noGrp="1"/>
          </p:cNvSpPr>
          <p:nvPr>
            <p:ph type="sldNum" sz="quarter" idx="10"/>
          </p:nvPr>
        </p:nvSpPr>
        <p:spPr/>
        <p:txBody>
          <a:bodyPr/>
          <a:lstStyle/>
          <a:p>
            <a:fld id="{E2006CA8-2FE8-4E82-B1AD-35312C4794B7}"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solidFill>
                <a:prstClr val="black">
                  <a:tint val="75000"/>
                </a:prstClr>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83F794-38F4-455E-AAAB-C30EA76A9ED5}" type="datetimeFigureOut">
              <a:rPr lang="en-GB" smtClean="0">
                <a:solidFill>
                  <a:prstClr val="black">
                    <a:tint val="75000"/>
                  </a:prstClr>
                </a:solidFill>
              </a:rPr>
              <a:pPr/>
              <a:t>23/05/2017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81937BB-3303-428A-9B47-2CA6B4905EE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3F794-38F4-455E-AAAB-C30EA76A9ED5}" type="datetimeFigureOut">
              <a:rPr lang="en-GB" smtClean="0"/>
              <a:pPr/>
              <a:t>23/05/2017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937BB-3303-428A-9B47-2CA6B4905EE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3F794-38F4-455E-AAAB-C30EA76A9ED5}" type="datetimeFigureOut">
              <a:rPr lang="en-GB" smtClean="0"/>
              <a:pPr/>
              <a:t>23/05/2017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937BB-3303-428A-9B47-2CA6B4905EE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683F794-38F4-455E-AAAB-C30EA76A9ED5}" type="datetimeFigureOut">
              <a:rPr lang="en-GB" smtClean="0"/>
              <a:pPr/>
              <a:t>23/05/2017</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81937BB-3303-428A-9B47-2CA6B4905EE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2.png"/><Relationship Id="rId7" Type="http://schemas.openxmlformats.org/officeDocument/2006/relationships/slide" Target="slide19.xml"/><Relationship Id="rId12"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slide" Target="slide15.xml"/><Relationship Id="rId10" Type="http://schemas.openxmlformats.org/officeDocument/2006/relationships/slide" Target="slide20.xml"/><Relationship Id="rId4" Type="http://schemas.openxmlformats.org/officeDocument/2006/relationships/slide" Target="slide12.xml"/><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28.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slide" Target="slide2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reachcambridge.com/documents-for-reach-teachers" TargetMode="External"/><Relationship Id="rId7" Type="http://schemas.openxmlformats.org/officeDocument/2006/relationships/hyperlink" Target="https://www.atl.org.uk/Images/Managing%20classroom%20behaviour%20-%202011.pdf"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classflow.com/" TargetMode="External"/><Relationship Id="rId5" Type="http://schemas.openxmlformats.org/officeDocument/2006/relationships/hyperlink" Target="https://www.tes.com/secondary-teaching-resources" TargetMode="External"/><Relationship Id="rId4" Type="http://schemas.openxmlformats.org/officeDocument/2006/relationships/hyperlink" Target="http://www.bbcactive.com/BBCActiveIdeasandResources/Introduction.aspx"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hyperlink" Target="http://www.reachcambridge.com/documents-for-reach-teache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hyperlink" Target="http://www.reachcambridge.com/documents-for-reach-teach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h-Cambridge-Logo-Established-and-Motto.png"/>
          <p:cNvPicPr>
            <a:picLocks noChangeAspect="1"/>
          </p:cNvPicPr>
          <p:nvPr/>
        </p:nvPicPr>
        <p:blipFill>
          <a:blip r:embed="rId2" cstate="print"/>
          <a:stretch>
            <a:fillRect/>
          </a:stretch>
        </p:blipFill>
        <p:spPr>
          <a:xfrm>
            <a:off x="2771800" y="116632"/>
            <a:ext cx="3697377" cy="2736304"/>
          </a:xfrm>
          <a:prstGeom prst="rect">
            <a:avLst/>
          </a:prstGeom>
        </p:spPr>
      </p:pic>
      <p:sp>
        <p:nvSpPr>
          <p:cNvPr id="5" name="TextBox 4"/>
          <p:cNvSpPr txBox="1"/>
          <p:nvPr/>
        </p:nvSpPr>
        <p:spPr>
          <a:xfrm>
            <a:off x="1043608" y="2924944"/>
            <a:ext cx="7200800" cy="3293209"/>
          </a:xfrm>
          <a:prstGeom prst="rect">
            <a:avLst/>
          </a:prstGeom>
          <a:noFill/>
        </p:spPr>
        <p:txBody>
          <a:bodyPr wrap="square" rtlCol="0">
            <a:spAutoFit/>
          </a:bodyPr>
          <a:lstStyle/>
          <a:p>
            <a:pPr algn="ctr"/>
            <a:r>
              <a:rPr lang="en-GB" sz="3600" b="1" dirty="0" smtClean="0">
                <a:latin typeface="Cambria" pitchFamily="18" charset="0"/>
              </a:rPr>
              <a:t>Reach Cambridge</a:t>
            </a:r>
          </a:p>
          <a:p>
            <a:pPr algn="ctr"/>
            <a:r>
              <a:rPr lang="en-GB" sz="3600" b="1" dirty="0" smtClean="0">
                <a:latin typeface="Cambria" pitchFamily="18" charset="0"/>
              </a:rPr>
              <a:t>Teachers’ Workshop </a:t>
            </a:r>
            <a:r>
              <a:rPr lang="en-GB" sz="3600" b="1" dirty="0" smtClean="0">
                <a:latin typeface="Cambria" pitchFamily="18" charset="0"/>
              </a:rPr>
              <a:t>2017</a:t>
            </a:r>
            <a:endParaRPr lang="en-GB" sz="3600" b="1" dirty="0" smtClean="0">
              <a:latin typeface="Cambria" pitchFamily="18" charset="0"/>
            </a:endParaRPr>
          </a:p>
          <a:p>
            <a:pPr algn="ctr"/>
            <a:endParaRPr lang="en-GB" sz="2800" dirty="0" smtClean="0">
              <a:latin typeface="Cambria" pitchFamily="18" charset="0"/>
            </a:endParaRPr>
          </a:p>
          <a:p>
            <a:pPr algn="ctr"/>
            <a:r>
              <a:rPr lang="en-GB" sz="3600" dirty="0" smtClean="0">
                <a:latin typeface="Cambria" pitchFamily="18" charset="0"/>
              </a:rPr>
              <a:t>Teaching Routine</a:t>
            </a:r>
          </a:p>
          <a:p>
            <a:pPr algn="ctr"/>
            <a:r>
              <a:rPr lang="en-GB" sz="3600" dirty="0" smtClean="0">
                <a:latin typeface="Cambria" pitchFamily="18" charset="0"/>
              </a:rPr>
              <a:t>Changes from </a:t>
            </a:r>
            <a:r>
              <a:rPr lang="en-GB" sz="3600" dirty="0" smtClean="0">
                <a:latin typeface="Cambria" pitchFamily="18" charset="0"/>
              </a:rPr>
              <a:t>2016</a:t>
            </a:r>
            <a:endParaRPr lang="en-GB" sz="3600" dirty="0" smtClean="0">
              <a:latin typeface="Cambria" pitchFamily="18" charset="0"/>
            </a:endParaRPr>
          </a:p>
          <a:p>
            <a:pPr algn="ctr"/>
            <a:r>
              <a:rPr lang="en-GB" sz="3600" dirty="0" smtClean="0">
                <a:latin typeface="Cambria" pitchFamily="18" charset="0"/>
              </a:rPr>
              <a:t>Guidance &amp; Tips</a:t>
            </a:r>
            <a:endParaRPr lang="en-GB" sz="3600" dirty="0">
              <a:latin typeface="Cambr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55576" y="188640"/>
            <a:ext cx="4953000" cy="6463308"/>
          </a:xfrm>
          <a:prstGeom prst="rect">
            <a:avLst/>
          </a:prstGeom>
          <a:noFill/>
        </p:spPr>
        <p:txBody>
          <a:bodyPr wrap="square" rtlCol="0">
            <a:spAutoFit/>
          </a:bodyPr>
          <a:lstStyle/>
          <a:p>
            <a:r>
              <a:rPr lang="en-GB" dirty="0" smtClean="0"/>
              <a:t>Part 1: Course planning and preparation</a:t>
            </a:r>
          </a:p>
          <a:p>
            <a:pPr>
              <a:buFontTx/>
              <a:buChar char="-"/>
            </a:pPr>
            <a:r>
              <a:rPr lang="en-GB" dirty="0" smtClean="0"/>
              <a:t>Activities</a:t>
            </a:r>
          </a:p>
          <a:p>
            <a:pPr>
              <a:buFontTx/>
              <a:buChar char="-"/>
            </a:pPr>
            <a:r>
              <a:rPr lang="en-GB" dirty="0" smtClean="0"/>
              <a:t>Excursions</a:t>
            </a:r>
          </a:p>
          <a:p>
            <a:pPr>
              <a:buFontTx/>
              <a:buChar char="-"/>
            </a:pPr>
            <a:r>
              <a:rPr lang="en-GB" dirty="0" smtClean="0"/>
              <a:t>Experiments</a:t>
            </a:r>
          </a:p>
          <a:p>
            <a:pPr>
              <a:buFontTx/>
              <a:buChar char="-"/>
            </a:pPr>
            <a:r>
              <a:rPr lang="en-GB" dirty="0" smtClean="0"/>
              <a:t>Guest speakers (also on different career perspective)</a:t>
            </a:r>
          </a:p>
          <a:p>
            <a:pPr>
              <a:buFontTx/>
              <a:buChar char="-"/>
            </a:pPr>
            <a:r>
              <a:rPr lang="en-GB" dirty="0" smtClean="0"/>
              <a:t>Topics</a:t>
            </a:r>
          </a:p>
          <a:p>
            <a:pPr>
              <a:buFontTx/>
              <a:buChar char="-"/>
            </a:pPr>
            <a:r>
              <a:rPr lang="en-GB" dirty="0" smtClean="0"/>
              <a:t>Vertical alignment</a:t>
            </a:r>
          </a:p>
          <a:p>
            <a:pPr>
              <a:buFontTx/>
              <a:buChar char="-"/>
            </a:pPr>
            <a:r>
              <a:rPr lang="en-GB" dirty="0" smtClean="0"/>
              <a:t>Level – initial test of knowledge (esp. Phys and maths)</a:t>
            </a:r>
          </a:p>
          <a:p>
            <a:pPr>
              <a:buFontTx/>
              <a:buChar char="-"/>
            </a:pPr>
            <a:r>
              <a:rPr lang="en-GB" dirty="0" smtClean="0"/>
              <a:t>Reach Teachers Database</a:t>
            </a:r>
          </a:p>
          <a:p>
            <a:pPr>
              <a:buFontTx/>
              <a:buChar char="-"/>
            </a:pPr>
            <a:r>
              <a:rPr lang="en-GB" dirty="0" smtClean="0"/>
              <a:t>Carl </a:t>
            </a:r>
            <a:r>
              <a:rPr lang="en-GB" dirty="0" err="1" smtClean="0"/>
              <a:t>Wiemann</a:t>
            </a:r>
            <a:r>
              <a:rPr lang="en-GB" dirty="0" smtClean="0"/>
              <a:t> on active teaching (science, Nobel Laureate) https://teachingcommons.stanford.edu/resources/learning-resources/promoting-active-learning</a:t>
            </a:r>
          </a:p>
          <a:p>
            <a:pPr>
              <a:buFontTx/>
              <a:buChar char="-"/>
            </a:pPr>
            <a:endParaRPr lang="en-GB" dirty="0" smtClean="0"/>
          </a:p>
          <a:p>
            <a:r>
              <a:rPr lang="en-GB" dirty="0" smtClean="0"/>
              <a:t>Part 2: Teaching and class management</a:t>
            </a:r>
          </a:p>
          <a:p>
            <a:pPr>
              <a:buFontTx/>
              <a:buChar char="-"/>
            </a:pPr>
            <a:r>
              <a:rPr lang="en-GB" dirty="0" smtClean="0"/>
              <a:t>Session dynamics and variety</a:t>
            </a:r>
          </a:p>
          <a:p>
            <a:pPr>
              <a:buFontTx/>
              <a:buChar char="-"/>
            </a:pPr>
            <a:r>
              <a:rPr lang="en-GB" dirty="0" smtClean="0"/>
              <a:t>Discipline: if interested – no problem!</a:t>
            </a:r>
          </a:p>
          <a:p>
            <a:pPr>
              <a:buFontTx/>
              <a:buChar char="-"/>
            </a:pPr>
            <a:r>
              <a:rPr lang="en-GB" dirty="0" smtClean="0"/>
              <a:t>Mixed ability group management</a:t>
            </a:r>
          </a:p>
          <a:p>
            <a:pPr>
              <a:buFontTx/>
              <a:buChar char="-"/>
            </a:pPr>
            <a:r>
              <a:rPr lang="en-GB" dirty="0" smtClean="0"/>
              <a:t>Group work – when, how and how much?</a:t>
            </a:r>
          </a:p>
          <a:p>
            <a:pPr>
              <a:buFontTx/>
              <a:buChar char="-"/>
            </a:pPr>
            <a:endParaRPr lang="en-GB" dirty="0" smtClean="0"/>
          </a:p>
          <a:p>
            <a:pPr>
              <a:buFontTx/>
              <a:buChar char="-"/>
            </a:pPr>
            <a:endParaRPr lang="en-GB"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8" name="Action Button: Help 7">
            <a:hlinkClick r:id="rId4" action="ppaction://hlinksldjump" highlightClick="1"/>
          </p:cNvPr>
          <p:cNvSpPr/>
          <p:nvPr/>
        </p:nvSpPr>
        <p:spPr>
          <a:xfrm>
            <a:off x="611560" y="1124744"/>
            <a:ext cx="2520280" cy="158417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smtClean="0"/>
              <a:t>HOW DO I KEEP THE STUDENTS </a:t>
            </a:r>
            <a:r>
              <a:rPr lang="en-GB" sz="2300" b="1" u="sng" dirty="0" smtClean="0"/>
              <a:t>ENGAGED</a:t>
            </a:r>
            <a:r>
              <a:rPr lang="en-GB" sz="2300" b="1" dirty="0" smtClean="0"/>
              <a:t>?</a:t>
            </a:r>
            <a:endParaRPr lang="en-GB" sz="2300" b="1" dirty="0"/>
          </a:p>
        </p:txBody>
      </p:sp>
      <p:sp>
        <p:nvSpPr>
          <p:cNvPr id="12" name="Action Button: Help 11">
            <a:hlinkClick r:id="rId5" action="ppaction://hlinksldjump" highlightClick="1"/>
          </p:cNvPr>
          <p:cNvSpPr/>
          <p:nvPr/>
        </p:nvSpPr>
        <p:spPr>
          <a:xfrm>
            <a:off x="611560" y="2996952"/>
            <a:ext cx="2520280" cy="1584176"/>
          </a:xfrm>
          <a:prstGeom prst="actionButtonHelp">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300" b="1" dirty="0" smtClean="0">
                <a:solidFill>
                  <a:prstClr val="white"/>
                </a:solidFill>
              </a:rPr>
              <a:t>HOW DO I MANAGE </a:t>
            </a:r>
            <a:r>
              <a:rPr lang="en-GB" sz="2300" b="1" u="sng" dirty="0" smtClean="0">
                <a:solidFill>
                  <a:prstClr val="white"/>
                </a:solidFill>
              </a:rPr>
              <a:t>CONTROVERSIAL</a:t>
            </a:r>
            <a:r>
              <a:rPr lang="en-GB" sz="2300" b="1" dirty="0" smtClean="0">
                <a:solidFill>
                  <a:prstClr val="white"/>
                </a:solidFill>
              </a:rPr>
              <a:t> TOPICS?</a:t>
            </a:r>
          </a:p>
        </p:txBody>
      </p:sp>
      <p:sp>
        <p:nvSpPr>
          <p:cNvPr id="13" name="Action Button: Help 12">
            <a:hlinkClick r:id="rId6" action="ppaction://hlinksldjump" highlightClick="1"/>
          </p:cNvPr>
          <p:cNvSpPr/>
          <p:nvPr/>
        </p:nvSpPr>
        <p:spPr>
          <a:xfrm>
            <a:off x="611560" y="4869160"/>
            <a:ext cx="2520280" cy="158417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300" b="1" dirty="0" smtClean="0">
                <a:solidFill>
                  <a:prstClr val="white"/>
                </a:solidFill>
              </a:rPr>
              <a:t>HOW DO I ENSURE I’M  </a:t>
            </a:r>
            <a:r>
              <a:rPr lang="en-GB" sz="2300" b="1" u="sng" dirty="0" smtClean="0">
                <a:solidFill>
                  <a:prstClr val="white"/>
                </a:solidFill>
              </a:rPr>
              <a:t>FLEXIBLE &amp; ADAPTABLE</a:t>
            </a:r>
            <a:r>
              <a:rPr lang="en-GB" sz="2300" b="1" dirty="0" smtClean="0">
                <a:solidFill>
                  <a:prstClr val="white"/>
                </a:solidFill>
              </a:rPr>
              <a:t>?</a:t>
            </a:r>
          </a:p>
        </p:txBody>
      </p:sp>
      <p:sp>
        <p:nvSpPr>
          <p:cNvPr id="14" name="Action Button: Help 13">
            <a:hlinkClick r:id="rId7" action="ppaction://hlinksldjump" highlightClick="1"/>
          </p:cNvPr>
          <p:cNvSpPr/>
          <p:nvPr/>
        </p:nvSpPr>
        <p:spPr>
          <a:xfrm>
            <a:off x="3347864" y="4869160"/>
            <a:ext cx="2520280" cy="1584176"/>
          </a:xfrm>
          <a:prstGeom prst="actionButtonHelp">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300" b="1" dirty="0" smtClean="0">
                <a:solidFill>
                  <a:prstClr val="white"/>
                </a:solidFill>
              </a:rPr>
              <a:t>HOW DO I ESTABLISH A GOOD CLASSROOM </a:t>
            </a:r>
            <a:r>
              <a:rPr lang="en-GB" sz="2300" b="1" u="sng" dirty="0" smtClean="0">
                <a:solidFill>
                  <a:prstClr val="white"/>
                </a:solidFill>
              </a:rPr>
              <a:t>ATMOSPHERE</a:t>
            </a:r>
            <a:r>
              <a:rPr lang="en-GB" sz="2300" b="1" dirty="0" smtClean="0">
                <a:solidFill>
                  <a:prstClr val="white"/>
                </a:solidFill>
              </a:rPr>
              <a:t>?</a:t>
            </a:r>
          </a:p>
        </p:txBody>
      </p:sp>
      <p:sp>
        <p:nvSpPr>
          <p:cNvPr id="15" name="Action Button: Help 14">
            <a:hlinkClick r:id="rId8" action="ppaction://hlinksldjump" highlightClick="1"/>
          </p:cNvPr>
          <p:cNvSpPr/>
          <p:nvPr/>
        </p:nvSpPr>
        <p:spPr>
          <a:xfrm>
            <a:off x="3347864" y="2996952"/>
            <a:ext cx="2520280" cy="158417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300" b="1" dirty="0" smtClean="0">
                <a:solidFill>
                  <a:prstClr val="white"/>
                </a:solidFill>
              </a:rPr>
              <a:t>HOW DO I RESPOND TO MINOR </a:t>
            </a:r>
            <a:r>
              <a:rPr lang="en-GB" sz="2300" b="1" u="sng" dirty="0" smtClean="0">
                <a:solidFill>
                  <a:prstClr val="white"/>
                </a:solidFill>
              </a:rPr>
              <a:t>DISRUPTION</a:t>
            </a:r>
            <a:r>
              <a:rPr lang="en-GB" sz="2300" b="1" dirty="0" smtClean="0">
                <a:solidFill>
                  <a:prstClr val="white"/>
                </a:solidFill>
              </a:rPr>
              <a:t>?</a:t>
            </a:r>
          </a:p>
        </p:txBody>
      </p:sp>
      <p:sp>
        <p:nvSpPr>
          <p:cNvPr id="16" name="Action Button: Help 15">
            <a:hlinkClick r:id="rId9" action="ppaction://hlinksldjump" highlightClick="1"/>
          </p:cNvPr>
          <p:cNvSpPr/>
          <p:nvPr/>
        </p:nvSpPr>
        <p:spPr>
          <a:xfrm>
            <a:off x="3347864" y="1124744"/>
            <a:ext cx="2520280" cy="158417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smtClean="0"/>
              <a:t>HOW DO I CHECK STUDENTS’ </a:t>
            </a:r>
            <a:r>
              <a:rPr lang="en-GB" sz="2300" b="1" u="sng" dirty="0" smtClean="0"/>
              <a:t>UNDERSTANDING</a:t>
            </a:r>
            <a:r>
              <a:rPr lang="en-GB" sz="2300" b="1" dirty="0" smtClean="0"/>
              <a:t>?</a:t>
            </a:r>
            <a:endParaRPr lang="en-GB" sz="2300" b="1" dirty="0"/>
          </a:p>
        </p:txBody>
      </p:sp>
      <p:sp>
        <p:nvSpPr>
          <p:cNvPr id="17" name="Action Button: Help 16">
            <a:hlinkClick r:id="rId10" action="ppaction://hlinksldjump" highlightClick="1"/>
          </p:cNvPr>
          <p:cNvSpPr/>
          <p:nvPr/>
        </p:nvSpPr>
        <p:spPr>
          <a:xfrm>
            <a:off x="6084168" y="4869160"/>
            <a:ext cx="2520280" cy="158417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300" b="1" dirty="0" smtClean="0">
                <a:solidFill>
                  <a:prstClr val="white"/>
                </a:solidFill>
              </a:rPr>
              <a:t>WHAT DO I DO IF I CAN’T ANSWER A </a:t>
            </a:r>
            <a:r>
              <a:rPr lang="en-GB" sz="2300" b="1" u="sng" dirty="0" smtClean="0">
                <a:solidFill>
                  <a:prstClr val="white"/>
                </a:solidFill>
              </a:rPr>
              <a:t>STUDENT’S QUESTION</a:t>
            </a:r>
            <a:r>
              <a:rPr lang="en-GB" sz="2300" b="1" dirty="0" smtClean="0">
                <a:solidFill>
                  <a:prstClr val="white"/>
                </a:solidFill>
              </a:rPr>
              <a:t>?</a:t>
            </a:r>
          </a:p>
        </p:txBody>
      </p:sp>
      <p:sp>
        <p:nvSpPr>
          <p:cNvPr id="18" name="Action Button: Help 17">
            <a:hlinkClick r:id="rId11" action="ppaction://hlinksldjump" highlightClick="1"/>
          </p:cNvPr>
          <p:cNvSpPr/>
          <p:nvPr/>
        </p:nvSpPr>
        <p:spPr>
          <a:xfrm>
            <a:off x="6084168" y="2996952"/>
            <a:ext cx="2520280" cy="158417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300" b="1" dirty="0" smtClean="0">
                <a:solidFill>
                  <a:prstClr val="white"/>
                </a:solidFill>
              </a:rPr>
              <a:t>HOW DO I </a:t>
            </a:r>
            <a:r>
              <a:rPr lang="en-GB" sz="2300" b="1" u="sng" dirty="0" smtClean="0">
                <a:solidFill>
                  <a:prstClr val="white"/>
                </a:solidFill>
              </a:rPr>
              <a:t>RE-ENERGISE</a:t>
            </a:r>
            <a:r>
              <a:rPr lang="en-GB" sz="2300" b="1" dirty="0" smtClean="0">
                <a:solidFill>
                  <a:prstClr val="white"/>
                </a:solidFill>
              </a:rPr>
              <a:t> TIRED STUDENTS?</a:t>
            </a:r>
          </a:p>
        </p:txBody>
      </p:sp>
      <p:sp>
        <p:nvSpPr>
          <p:cNvPr id="19" name="Action Button: Help 18">
            <a:hlinkClick r:id="rId12" action="ppaction://hlinksldjump" highlightClick="1"/>
          </p:cNvPr>
          <p:cNvSpPr/>
          <p:nvPr/>
        </p:nvSpPr>
        <p:spPr>
          <a:xfrm>
            <a:off x="6084168" y="1124744"/>
            <a:ext cx="2520280" cy="1584176"/>
          </a:xfrm>
          <a:prstGeom prst="actionButtonHelp">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300" b="1" dirty="0" smtClean="0">
                <a:solidFill>
                  <a:prstClr val="white"/>
                </a:solidFill>
              </a:rPr>
              <a:t>HOW DO I MANAGE THE </a:t>
            </a:r>
            <a:r>
              <a:rPr lang="en-GB" sz="2300" b="1" u="sng" dirty="0" smtClean="0">
                <a:solidFill>
                  <a:prstClr val="white"/>
                </a:solidFill>
              </a:rPr>
              <a:t>DIVERSITY</a:t>
            </a:r>
            <a:r>
              <a:rPr lang="en-GB" sz="2300" b="1" dirty="0" smtClean="0">
                <a:solidFill>
                  <a:prstClr val="white"/>
                </a:solidFill>
              </a:rPr>
              <a:t> OF STUDENTS?</a:t>
            </a:r>
            <a:endParaRPr lang="en-GB" dirty="0"/>
          </a:p>
        </p:txBody>
      </p:sp>
      <p:sp>
        <p:nvSpPr>
          <p:cNvPr id="20" name="Action Button: Forward or Next 19">
            <a:hlinkClick r:id="rId13" action="ppaction://hlinksldjump" highlightClick="1"/>
          </p:cNvPr>
          <p:cNvSpPr/>
          <p:nvPr/>
        </p:nvSpPr>
        <p:spPr>
          <a:xfrm>
            <a:off x="8748464" y="6381328"/>
            <a:ext cx="323528"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331640" y="692696"/>
            <a:ext cx="6624736" cy="400110"/>
          </a:xfrm>
          <a:prstGeom prst="rect">
            <a:avLst/>
          </a:prstGeom>
          <a:noFill/>
        </p:spPr>
        <p:txBody>
          <a:bodyPr wrap="square" rtlCol="0">
            <a:spAutoFit/>
          </a:bodyPr>
          <a:lstStyle/>
          <a:p>
            <a:pPr algn="ctr"/>
            <a:r>
              <a:rPr lang="en-GB" sz="2000" b="1" dirty="0" smtClean="0">
                <a:solidFill>
                  <a:schemeClr val="tx2"/>
                </a:solidFill>
              </a:rPr>
              <a:t>TRICKY QUESTIONS BOARD</a:t>
            </a:r>
            <a:endParaRPr lang="en-GB" sz="2000" b="1"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836712"/>
            <a:ext cx="9144000" cy="6832640"/>
          </a:xfrm>
          <a:prstGeom prst="rect">
            <a:avLst/>
          </a:prstGeom>
          <a:noFill/>
        </p:spPr>
        <p:txBody>
          <a:bodyPr wrap="square" rtlCol="0">
            <a:spAutoFit/>
          </a:bodyPr>
          <a:lstStyle/>
          <a:p>
            <a:pPr algn="ctr"/>
            <a:r>
              <a:rPr lang="en-GB" sz="2400" b="1" dirty="0" smtClean="0">
                <a:solidFill>
                  <a:schemeClr val="tx2"/>
                </a:solidFill>
                <a:latin typeface="Cambria" pitchFamily="18" charset="0"/>
              </a:rPr>
              <a:t>How do I keep the students </a:t>
            </a:r>
            <a:r>
              <a:rPr lang="en-GB" sz="2400" b="1" u="sng" dirty="0" smtClean="0">
                <a:solidFill>
                  <a:schemeClr val="tx2"/>
                </a:solidFill>
                <a:latin typeface="Cambria" pitchFamily="18" charset="0"/>
              </a:rPr>
              <a:t>engaged</a:t>
            </a:r>
            <a:r>
              <a:rPr lang="en-GB" sz="2400" b="1" dirty="0" smtClean="0">
                <a:solidFill>
                  <a:schemeClr val="tx2"/>
                </a:solidFill>
                <a:latin typeface="Cambria" pitchFamily="18" charset="0"/>
              </a:rPr>
              <a:t>?</a:t>
            </a:r>
          </a:p>
          <a:p>
            <a:pPr algn="ctr"/>
            <a:endParaRPr lang="en-GB" sz="1100" b="1" dirty="0" smtClean="0">
              <a:solidFill>
                <a:schemeClr val="tx2"/>
              </a:solidFill>
              <a:latin typeface="Cambria" pitchFamily="18" charset="0"/>
            </a:endParaRPr>
          </a:p>
          <a:p>
            <a:r>
              <a:rPr lang="en-GB" sz="2000" b="1" dirty="0" smtClean="0">
                <a:latin typeface="Cambria" pitchFamily="18" charset="0"/>
              </a:rPr>
              <a:t>Interaction</a:t>
            </a:r>
            <a:r>
              <a:rPr lang="en-GB" sz="2000" dirty="0" smtClean="0">
                <a:latin typeface="Cambria" pitchFamily="18" charset="0"/>
              </a:rPr>
              <a:t> is essential, and lots of it! Uninterrupted “teacher talk” should be kept to a minimum. Move around, stay energetic!</a:t>
            </a:r>
          </a:p>
          <a:p>
            <a:endParaRPr lang="en-GB" sz="1100" dirty="0" smtClean="0">
              <a:latin typeface="Cambria" pitchFamily="18" charset="0"/>
            </a:endParaRPr>
          </a:p>
          <a:p>
            <a:r>
              <a:rPr lang="en-GB" sz="2000" b="1" dirty="0" smtClean="0">
                <a:latin typeface="Cambria" pitchFamily="18" charset="0"/>
              </a:rPr>
              <a:t>Variety </a:t>
            </a:r>
            <a:r>
              <a:rPr lang="en-GB" sz="2000" dirty="0" smtClean="0">
                <a:latin typeface="Cambria" pitchFamily="18" charset="0"/>
              </a:rPr>
              <a:t>is key – put yourself in the students’ shoes when planning. Are they seeing, hearing and doing different things during the class? Are they working on their own, in pairs, in groups at different times</a:t>
            </a:r>
            <a:r>
              <a:rPr lang="en-GB" sz="2000" dirty="0" smtClean="0">
                <a:latin typeface="Cambria" pitchFamily="18" charset="0"/>
              </a:rPr>
              <a:t>? (Differentiation Deviser) </a:t>
            </a:r>
            <a:endParaRPr lang="en-GB" sz="2000" dirty="0" smtClean="0">
              <a:latin typeface="Cambria" pitchFamily="18" charset="0"/>
            </a:endParaRPr>
          </a:p>
          <a:p>
            <a:endParaRPr lang="en-GB" sz="1100" b="1" dirty="0" smtClean="0">
              <a:latin typeface="Cambria" pitchFamily="18" charset="0"/>
            </a:endParaRPr>
          </a:p>
          <a:p>
            <a:r>
              <a:rPr lang="en-GB" sz="2000" b="1" dirty="0" smtClean="0">
                <a:latin typeface="Cambria" pitchFamily="18" charset="0"/>
              </a:rPr>
              <a:t>Pace</a:t>
            </a:r>
            <a:r>
              <a:rPr lang="en-GB" sz="2000" dirty="0" smtClean="0">
                <a:latin typeface="Cambria" pitchFamily="18" charset="0"/>
              </a:rPr>
              <a:t> is important – mix up quick-fire and longer activities</a:t>
            </a:r>
          </a:p>
          <a:p>
            <a:endParaRPr lang="en-GB" sz="1100" dirty="0" smtClean="0">
              <a:latin typeface="Cambria" pitchFamily="18" charset="0"/>
            </a:endParaRPr>
          </a:p>
          <a:p>
            <a:r>
              <a:rPr lang="en-GB" sz="2000" b="1" dirty="0" smtClean="0">
                <a:latin typeface="Cambria" pitchFamily="18" charset="0"/>
              </a:rPr>
              <a:t>Hand-on activities</a:t>
            </a:r>
            <a:r>
              <a:rPr lang="en-GB" sz="2000" dirty="0" smtClean="0">
                <a:latin typeface="Cambria" pitchFamily="18" charset="0"/>
              </a:rPr>
              <a:t>, e.g. </a:t>
            </a:r>
            <a:r>
              <a:rPr lang="en-GB" sz="2000" dirty="0" err="1" smtClean="0">
                <a:latin typeface="Cambria" pitchFamily="18" charset="0"/>
              </a:rPr>
              <a:t>practicals</a:t>
            </a:r>
            <a:r>
              <a:rPr lang="en-GB" sz="2000" dirty="0" smtClean="0">
                <a:latin typeface="Cambria" pitchFamily="18" charset="0"/>
              </a:rPr>
              <a:t>, are great where possible</a:t>
            </a:r>
          </a:p>
          <a:p>
            <a:endParaRPr lang="en-GB" sz="1100" dirty="0" smtClean="0">
              <a:latin typeface="Cambria" pitchFamily="18" charset="0"/>
            </a:endParaRPr>
          </a:p>
          <a:p>
            <a:r>
              <a:rPr lang="en-GB" sz="2000" b="1" dirty="0" smtClean="0">
                <a:latin typeface="Cambria" pitchFamily="18" charset="0"/>
              </a:rPr>
              <a:t>Video clips</a:t>
            </a:r>
            <a:r>
              <a:rPr lang="en-GB" sz="2000" dirty="0" smtClean="0">
                <a:latin typeface="Cambria" pitchFamily="18" charset="0"/>
              </a:rPr>
              <a:t>, when well-chosen &amp; relevant, can be helpful</a:t>
            </a:r>
          </a:p>
          <a:p>
            <a:endParaRPr lang="en-GB" sz="1100" dirty="0" smtClean="0">
              <a:latin typeface="Cambria" pitchFamily="18" charset="0"/>
            </a:endParaRPr>
          </a:p>
          <a:p>
            <a:r>
              <a:rPr lang="en-GB" sz="2000" b="1" dirty="0" smtClean="0">
                <a:latin typeface="Cambria" pitchFamily="18" charset="0"/>
              </a:rPr>
              <a:t>Well-structured discussions/debates</a:t>
            </a:r>
            <a:r>
              <a:rPr lang="en-GB" sz="2000" dirty="0" smtClean="0">
                <a:latin typeface="Cambria" pitchFamily="18" charset="0"/>
              </a:rPr>
              <a:t> can work very </a:t>
            </a:r>
            <a:r>
              <a:rPr lang="en-GB" sz="2000" dirty="0" smtClean="0">
                <a:latin typeface="Cambria" pitchFamily="18" charset="0"/>
              </a:rPr>
              <a:t>well</a:t>
            </a:r>
          </a:p>
          <a:p>
            <a:r>
              <a:rPr lang="en-GB" sz="2000" b="1" dirty="0" smtClean="0">
                <a:latin typeface="Cambria" pitchFamily="18" charset="0"/>
              </a:rPr>
              <a:t>Change of scenery</a:t>
            </a:r>
            <a:r>
              <a:rPr lang="en-GB" sz="2000" dirty="0" smtClean="0">
                <a:latin typeface="Cambria" pitchFamily="18" charset="0"/>
              </a:rPr>
              <a:t> - </a:t>
            </a:r>
            <a:endParaRPr lang="en-GB" sz="2000" b="1" dirty="0" smtClean="0">
              <a:latin typeface="Cambria" pitchFamily="18" charset="0"/>
            </a:endParaRPr>
          </a:p>
          <a:p>
            <a:endParaRPr lang="en-GB" sz="1200" b="1" dirty="0" smtClean="0">
              <a:latin typeface="Cambria" pitchFamily="18" charset="0"/>
            </a:endParaRPr>
          </a:p>
          <a:p>
            <a:r>
              <a:rPr lang="en-GB" sz="2000" b="1" dirty="0" smtClean="0">
                <a:latin typeface="Cambria" pitchFamily="18" charset="0"/>
              </a:rPr>
              <a:t>Make abstract concepts more concrete</a:t>
            </a:r>
            <a:r>
              <a:rPr lang="en-GB" sz="2000" dirty="0" smtClean="0">
                <a:latin typeface="Cambria" pitchFamily="18" charset="0"/>
              </a:rPr>
              <a:t> through examples,</a:t>
            </a:r>
          </a:p>
          <a:p>
            <a:r>
              <a:rPr lang="en-GB" sz="2000" dirty="0" smtClean="0">
                <a:latin typeface="Cambria" pitchFamily="18" charset="0"/>
              </a:rPr>
              <a:t>case studies, diagrams, models</a:t>
            </a:r>
            <a:endParaRPr lang="en-GB" sz="2000" b="1" dirty="0" smtClean="0">
              <a:latin typeface="Cambria" pitchFamily="18" charset="0"/>
            </a:endParaRPr>
          </a:p>
          <a:p>
            <a:endParaRPr lang="en-GB" sz="2000" b="1" dirty="0" smtClean="0">
              <a:latin typeface="Cambria" pitchFamily="18" charset="0"/>
            </a:endParaRPr>
          </a:p>
          <a:p>
            <a:endParaRPr lang="en-GB" sz="20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8" name="Action Button: Back or Previous 7">
            <a:hlinkClick r:id="rId4"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8" name="Action Button: Back or Previous 7">
            <a:hlinkClick r:id="rId4"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0" y="819278"/>
            <a:ext cx="9144000" cy="7663636"/>
          </a:xfrm>
          <a:prstGeom prst="rect">
            <a:avLst/>
          </a:prstGeom>
          <a:noFill/>
        </p:spPr>
        <p:txBody>
          <a:bodyPr wrap="square" rtlCol="0">
            <a:spAutoFit/>
          </a:bodyPr>
          <a:lstStyle/>
          <a:p>
            <a:pPr algn="ctr"/>
            <a:r>
              <a:rPr lang="en-GB" sz="2800" b="1" dirty="0" smtClean="0">
                <a:solidFill>
                  <a:schemeClr val="tx2"/>
                </a:solidFill>
                <a:latin typeface="Cambria" pitchFamily="18" charset="0"/>
              </a:rPr>
              <a:t>How do I check students’ </a:t>
            </a:r>
            <a:r>
              <a:rPr lang="en-GB" sz="2800" b="1" u="sng" dirty="0" smtClean="0">
                <a:solidFill>
                  <a:schemeClr val="tx2"/>
                </a:solidFill>
                <a:latin typeface="Cambria" pitchFamily="18" charset="0"/>
              </a:rPr>
              <a:t>understanding</a:t>
            </a:r>
            <a:r>
              <a:rPr lang="en-GB" sz="2800" b="1" dirty="0" smtClean="0">
                <a:solidFill>
                  <a:schemeClr val="tx2"/>
                </a:solidFill>
                <a:latin typeface="Cambria" pitchFamily="18" charset="0"/>
              </a:rPr>
              <a:t>?</a:t>
            </a:r>
          </a:p>
          <a:p>
            <a:pPr algn="ctr"/>
            <a:endParaRPr lang="en-GB" sz="1200" b="1" dirty="0" smtClean="0">
              <a:solidFill>
                <a:schemeClr val="tx2"/>
              </a:solidFill>
              <a:latin typeface="Cambria" pitchFamily="18" charset="0"/>
            </a:endParaRPr>
          </a:p>
          <a:p>
            <a:r>
              <a:rPr lang="en-GB" sz="2400" b="1" dirty="0" smtClean="0">
                <a:latin typeface="Cambria" pitchFamily="18" charset="0"/>
              </a:rPr>
              <a:t>Student-led activities</a:t>
            </a:r>
            <a:r>
              <a:rPr lang="en-GB" sz="2400" dirty="0" smtClean="0">
                <a:latin typeface="Cambria" pitchFamily="18" charset="0"/>
              </a:rPr>
              <a:t> – including plenty of student-led activities such as discussions, problem questions, short written tasks, presentations, etc., is the best way to see that students understand</a:t>
            </a:r>
            <a:endParaRPr lang="en-GB" sz="2400" b="1" dirty="0" smtClean="0">
              <a:latin typeface="Cambria" pitchFamily="18" charset="0"/>
            </a:endParaRPr>
          </a:p>
          <a:p>
            <a:endParaRPr lang="en-GB" sz="1200" b="1" dirty="0" smtClean="0">
              <a:latin typeface="Cambria" pitchFamily="18" charset="0"/>
            </a:endParaRPr>
          </a:p>
          <a:p>
            <a:r>
              <a:rPr lang="en-GB" sz="2400" b="1" dirty="0" smtClean="0">
                <a:latin typeface="Cambria" pitchFamily="18" charset="0"/>
              </a:rPr>
              <a:t>Circulation </a:t>
            </a:r>
            <a:r>
              <a:rPr lang="en-GB" sz="2400" dirty="0" smtClean="0">
                <a:latin typeface="Cambria" pitchFamily="18" charset="0"/>
              </a:rPr>
              <a:t>during activities and observing/talking to students individually can help enormously</a:t>
            </a:r>
          </a:p>
          <a:p>
            <a:endParaRPr lang="en-GB" sz="1200" dirty="0" smtClean="0">
              <a:latin typeface="Cambria" pitchFamily="18" charset="0"/>
            </a:endParaRPr>
          </a:p>
          <a:p>
            <a:r>
              <a:rPr lang="en-GB" sz="2400" b="1" dirty="0" smtClean="0">
                <a:latin typeface="Cambria" pitchFamily="18" charset="0"/>
              </a:rPr>
              <a:t>Well-worded questions</a:t>
            </a:r>
            <a:r>
              <a:rPr lang="en-GB" sz="2400" dirty="0" smtClean="0">
                <a:latin typeface="Cambria" pitchFamily="18" charset="0"/>
              </a:rPr>
              <a:t> can be a quick way of doing this – not just “Do you understand?”, but “What do you think would happen if...?”</a:t>
            </a:r>
          </a:p>
          <a:p>
            <a:endParaRPr lang="en-GB" sz="1200" b="1" dirty="0" smtClean="0">
              <a:latin typeface="Cambria" pitchFamily="18" charset="0"/>
            </a:endParaRPr>
          </a:p>
          <a:p>
            <a:r>
              <a:rPr lang="en-GB" sz="2400" b="1" dirty="0" smtClean="0">
                <a:latin typeface="Cambria" pitchFamily="18" charset="0"/>
              </a:rPr>
              <a:t>Quick informal quizzes</a:t>
            </a:r>
            <a:r>
              <a:rPr lang="en-GB" sz="2400" dirty="0" smtClean="0">
                <a:latin typeface="Cambria" pitchFamily="18" charset="0"/>
              </a:rPr>
              <a:t> can be a fun way of checking understanding</a:t>
            </a:r>
          </a:p>
          <a:p>
            <a:endParaRPr lang="en-GB" sz="1200" dirty="0" smtClean="0">
              <a:latin typeface="Cambria" pitchFamily="18" charset="0"/>
            </a:endParaRPr>
          </a:p>
          <a:p>
            <a:r>
              <a:rPr lang="en-GB" sz="2400" b="1" dirty="0" smtClean="0">
                <a:latin typeface="Cambria" pitchFamily="18" charset="0"/>
              </a:rPr>
              <a:t>Names </a:t>
            </a:r>
            <a:r>
              <a:rPr lang="en-GB" sz="2400" dirty="0" smtClean="0">
                <a:latin typeface="Cambria" pitchFamily="18" charset="0"/>
              </a:rPr>
              <a:t>–</a:t>
            </a:r>
            <a:r>
              <a:rPr lang="en-GB" sz="2400" b="1" dirty="0" smtClean="0">
                <a:latin typeface="Cambria" pitchFamily="18" charset="0"/>
              </a:rPr>
              <a:t> </a:t>
            </a:r>
            <a:r>
              <a:rPr lang="en-GB" sz="2400" dirty="0" smtClean="0">
                <a:latin typeface="Cambria" pitchFamily="18" charset="0"/>
              </a:rPr>
              <a:t>a general and obvious thing, but knowing the students’ names (and them!) as well as possible helps with involving everyone </a:t>
            </a:r>
          </a:p>
          <a:p>
            <a:endParaRPr lang="en-GB" sz="1200" dirty="0" smtClean="0">
              <a:latin typeface="Cambria" pitchFamily="18" charset="0"/>
            </a:endParaRPr>
          </a:p>
          <a:p>
            <a:r>
              <a:rPr lang="en-GB" sz="2400" b="1" dirty="0" smtClean="0">
                <a:latin typeface="Cambria" pitchFamily="18" charset="0"/>
                <a:hlinkClick r:id="rId5" action="ppaction://hlinksldjump"/>
              </a:rPr>
              <a:t>Learning assessment tools</a:t>
            </a:r>
            <a:r>
              <a:rPr lang="en-GB" sz="2400" b="1" dirty="0" smtClean="0">
                <a:latin typeface="Cambria" pitchFamily="18" charset="0"/>
              </a:rPr>
              <a:t> </a:t>
            </a:r>
            <a:r>
              <a:rPr lang="en-GB" sz="2400" dirty="0" smtClean="0">
                <a:latin typeface="Cambria" pitchFamily="18" charset="0"/>
              </a:rPr>
              <a:t>are available on the teachers’</a:t>
            </a:r>
          </a:p>
          <a:p>
            <a:r>
              <a:rPr lang="en-GB" sz="2400" dirty="0" smtClean="0">
                <a:latin typeface="Cambria" pitchFamily="18" charset="0"/>
              </a:rPr>
              <a:t>webpage</a:t>
            </a:r>
          </a:p>
          <a:p>
            <a:endParaRPr lang="en-GB" sz="2400" b="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1" name="TextBox 10"/>
          <p:cNvSpPr txBox="1"/>
          <p:nvPr/>
        </p:nvSpPr>
        <p:spPr>
          <a:xfrm>
            <a:off x="0" y="620688"/>
            <a:ext cx="9144000" cy="2123658"/>
          </a:xfrm>
          <a:prstGeom prst="rect">
            <a:avLst/>
          </a:prstGeom>
          <a:noFill/>
        </p:spPr>
        <p:txBody>
          <a:bodyPr wrap="square" rtlCol="0">
            <a:spAutoFit/>
          </a:bodyPr>
          <a:lstStyle/>
          <a:p>
            <a:pPr algn="ctr"/>
            <a:r>
              <a:rPr lang="en-GB" sz="2800" b="1" dirty="0" smtClean="0">
                <a:solidFill>
                  <a:schemeClr val="tx2"/>
                </a:solidFill>
                <a:latin typeface="Cambria" pitchFamily="18" charset="0"/>
              </a:rPr>
              <a:t>How do I manage the </a:t>
            </a:r>
            <a:r>
              <a:rPr lang="en-GB" sz="2800" b="1" u="sng" dirty="0" smtClean="0">
                <a:solidFill>
                  <a:schemeClr val="tx2"/>
                </a:solidFill>
                <a:latin typeface="Cambria" pitchFamily="18" charset="0"/>
              </a:rPr>
              <a:t>diversity</a:t>
            </a:r>
            <a:r>
              <a:rPr lang="en-GB" sz="2800" b="1" dirty="0" smtClean="0">
                <a:solidFill>
                  <a:schemeClr val="tx2"/>
                </a:solidFill>
                <a:latin typeface="Cambria" pitchFamily="18" charset="0"/>
              </a:rPr>
              <a:t> of the students?</a:t>
            </a:r>
          </a:p>
          <a:p>
            <a:pPr algn="ctr"/>
            <a:r>
              <a:rPr lang="en-GB" sz="2400" dirty="0" smtClean="0">
                <a:solidFill>
                  <a:schemeClr val="tx2"/>
                </a:solidFill>
                <a:latin typeface="Cambria" pitchFamily="18" charset="0"/>
              </a:rPr>
              <a:t>Students are diverse in terms of age, ability, culture &amp; motivation!</a:t>
            </a:r>
            <a:endParaRPr lang="en-GB" sz="2400"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
        <p:nvSpPr>
          <p:cNvPr id="13" name="TextBox 12"/>
          <p:cNvSpPr txBox="1"/>
          <p:nvPr/>
        </p:nvSpPr>
        <p:spPr>
          <a:xfrm>
            <a:off x="0" y="1484784"/>
            <a:ext cx="9144000" cy="7248138"/>
          </a:xfrm>
          <a:prstGeom prst="rect">
            <a:avLst/>
          </a:prstGeom>
          <a:noFill/>
        </p:spPr>
        <p:txBody>
          <a:bodyPr wrap="square" rtlCol="0">
            <a:spAutoFit/>
          </a:bodyPr>
          <a:lstStyle/>
          <a:p>
            <a:r>
              <a:rPr lang="en-GB" sz="2000" b="1" dirty="0" smtClean="0">
                <a:latin typeface="Cambria" pitchFamily="18" charset="0"/>
              </a:rPr>
              <a:t>Get to know them! </a:t>
            </a:r>
            <a:r>
              <a:rPr lang="en-GB" sz="2000" dirty="0" smtClean="0">
                <a:latin typeface="Cambria" pitchFamily="18" charset="0"/>
              </a:rPr>
              <a:t>As well as possible, as early as possible</a:t>
            </a:r>
          </a:p>
          <a:p>
            <a:endParaRPr lang="en-GB" sz="1100" dirty="0" smtClean="0">
              <a:latin typeface="Cambria" pitchFamily="18" charset="0"/>
            </a:endParaRPr>
          </a:p>
          <a:p>
            <a:r>
              <a:rPr lang="en-GB" sz="2000" b="1" dirty="0" smtClean="0">
                <a:latin typeface="Cambria" pitchFamily="18" charset="0"/>
              </a:rPr>
              <a:t>Check their understanding </a:t>
            </a:r>
            <a:r>
              <a:rPr lang="en-GB" sz="2000" dirty="0" smtClean="0">
                <a:latin typeface="Cambria" pitchFamily="18" charset="0"/>
              </a:rPr>
              <a:t>regularly, using guidance &amp; tools</a:t>
            </a:r>
          </a:p>
          <a:p>
            <a:endParaRPr lang="en-GB" sz="1100" dirty="0" smtClean="0">
              <a:latin typeface="Cambria" pitchFamily="18" charset="0"/>
            </a:endParaRPr>
          </a:p>
          <a:p>
            <a:r>
              <a:rPr lang="en-GB" sz="2000" b="1" dirty="0" smtClean="0">
                <a:latin typeface="Cambria" pitchFamily="18" charset="0"/>
              </a:rPr>
              <a:t>Work in pairs</a:t>
            </a:r>
            <a:r>
              <a:rPr lang="en-GB" sz="2000" dirty="0" smtClean="0">
                <a:latin typeface="Cambria" pitchFamily="18" charset="0"/>
              </a:rPr>
              <a:t> – pair more knowledgeable student with a weaker one; the latter can ask questions while the more advanced will consolidate their knowledge by </a:t>
            </a:r>
            <a:r>
              <a:rPr lang="en-GB" sz="2000" dirty="0" err="1" smtClean="0">
                <a:latin typeface="Cambria" pitchFamily="18" charset="0"/>
              </a:rPr>
              <a:t>ansering</a:t>
            </a:r>
            <a:endParaRPr lang="en-GB" sz="2000" b="1" dirty="0" smtClean="0">
              <a:latin typeface="Cambria" pitchFamily="18" charset="0"/>
            </a:endParaRPr>
          </a:p>
          <a:p>
            <a:r>
              <a:rPr lang="en-GB" sz="2000" b="1" dirty="0" smtClean="0">
                <a:latin typeface="Cambria" pitchFamily="18" charset="0"/>
              </a:rPr>
              <a:t>Wait for an answer </a:t>
            </a:r>
            <a:r>
              <a:rPr lang="en-GB" sz="2000" dirty="0" smtClean="0">
                <a:latin typeface="Cambria" pitchFamily="18" charset="0"/>
              </a:rPr>
              <a:t>– give the students 30s after you ask a question to allow them to articulate their answer; not every student thinks equally fast!</a:t>
            </a:r>
            <a:endParaRPr lang="en-GB" sz="2000" b="1" dirty="0" smtClean="0">
              <a:latin typeface="Cambria" pitchFamily="18" charset="0"/>
            </a:endParaRPr>
          </a:p>
          <a:p>
            <a:r>
              <a:rPr lang="en-GB" sz="2000" b="1" dirty="0" smtClean="0">
                <a:latin typeface="Cambria" pitchFamily="18" charset="0"/>
              </a:rPr>
              <a:t>Building </a:t>
            </a:r>
            <a:r>
              <a:rPr lang="en-GB" sz="2000" b="1" dirty="0" smtClean="0">
                <a:latin typeface="Cambria" pitchFamily="18" charset="0"/>
              </a:rPr>
              <a:t>up from the basics </a:t>
            </a:r>
            <a:r>
              <a:rPr lang="en-GB" sz="2000" dirty="0" smtClean="0">
                <a:latin typeface="Cambria" pitchFamily="18" charset="0"/>
              </a:rPr>
              <a:t>consolidates for more knowledgeable students, helps less knowledgeable students follow you </a:t>
            </a:r>
            <a:endParaRPr lang="en-GB" sz="2000" b="1" dirty="0" smtClean="0">
              <a:latin typeface="Cambria" pitchFamily="18" charset="0"/>
            </a:endParaRPr>
          </a:p>
          <a:p>
            <a:endParaRPr lang="en-GB" sz="1100" dirty="0" smtClean="0">
              <a:latin typeface="Cambria" pitchFamily="18" charset="0"/>
            </a:endParaRPr>
          </a:p>
          <a:p>
            <a:r>
              <a:rPr lang="en-GB" sz="2000" b="1" dirty="0" smtClean="0">
                <a:latin typeface="Cambria" pitchFamily="18" charset="0"/>
              </a:rPr>
              <a:t>Hands-on activities </a:t>
            </a:r>
            <a:r>
              <a:rPr lang="en-GB" sz="2000" dirty="0" smtClean="0">
                <a:latin typeface="Cambria" pitchFamily="18" charset="0"/>
              </a:rPr>
              <a:t>&amp; group work help</a:t>
            </a:r>
            <a:r>
              <a:rPr lang="en-GB" sz="2000" b="1" dirty="0" smtClean="0">
                <a:latin typeface="Cambria" pitchFamily="18" charset="0"/>
              </a:rPr>
              <a:t> </a:t>
            </a:r>
            <a:r>
              <a:rPr lang="en-GB" sz="2000" dirty="0" smtClean="0">
                <a:latin typeface="Cambria" pitchFamily="18" charset="0"/>
              </a:rPr>
              <a:t>level the playing field</a:t>
            </a:r>
          </a:p>
          <a:p>
            <a:endParaRPr lang="en-GB" sz="1100" b="1" dirty="0" smtClean="0">
              <a:latin typeface="Cambria" pitchFamily="18" charset="0"/>
            </a:endParaRPr>
          </a:p>
          <a:p>
            <a:r>
              <a:rPr lang="en-GB" sz="2000" b="1" dirty="0" smtClean="0">
                <a:latin typeface="Cambria" pitchFamily="18" charset="0"/>
              </a:rPr>
              <a:t>Open-ended tasks</a:t>
            </a:r>
            <a:r>
              <a:rPr lang="en-GB" sz="2000" dirty="0" smtClean="0">
                <a:latin typeface="Cambria" pitchFamily="18" charset="0"/>
              </a:rPr>
              <a:t> allow students to access the material at different levels &amp; allow you as teacher to circulate, “differentiate by dialogue”</a:t>
            </a:r>
          </a:p>
          <a:p>
            <a:endParaRPr lang="en-GB" sz="1100" b="1" dirty="0" smtClean="0">
              <a:latin typeface="Cambria" pitchFamily="18" charset="0"/>
            </a:endParaRPr>
          </a:p>
          <a:p>
            <a:r>
              <a:rPr lang="en-GB" sz="2000" b="1" dirty="0" smtClean="0">
                <a:latin typeface="Cambria" pitchFamily="18" charset="0"/>
              </a:rPr>
              <a:t>Establishing </a:t>
            </a:r>
            <a:r>
              <a:rPr lang="en-GB" sz="2000" b="1" u="sng" dirty="0" smtClean="0">
                <a:latin typeface="Cambria" pitchFamily="18" charset="0"/>
              </a:rPr>
              <a:t>your</a:t>
            </a:r>
            <a:r>
              <a:rPr lang="en-GB" sz="2000" b="1" dirty="0" smtClean="0">
                <a:latin typeface="Cambria" pitchFamily="18" charset="0"/>
              </a:rPr>
              <a:t> classroom culture </a:t>
            </a:r>
            <a:r>
              <a:rPr lang="en-GB" sz="2000" dirty="0" smtClean="0">
                <a:latin typeface="Cambria" pitchFamily="18" charset="0"/>
              </a:rPr>
              <a:t>is vital</a:t>
            </a:r>
          </a:p>
          <a:p>
            <a:endParaRPr lang="en-GB" sz="1100" dirty="0" smtClean="0">
              <a:latin typeface="Cambria" pitchFamily="18" charset="0"/>
            </a:endParaRPr>
          </a:p>
          <a:p>
            <a:r>
              <a:rPr lang="en-GB" sz="2000" b="1" dirty="0" smtClean="0">
                <a:latin typeface="Cambria" pitchFamily="18" charset="0"/>
              </a:rPr>
              <a:t>Respect &amp; sensitivity </a:t>
            </a:r>
            <a:r>
              <a:rPr lang="en-GB" sz="2000" dirty="0" smtClean="0">
                <a:latin typeface="Cambria" pitchFamily="18" charset="0"/>
              </a:rPr>
              <a:t>are key to managing cultural diversity</a:t>
            </a:r>
            <a:endParaRPr lang="en-GB" sz="2000" b="1" dirty="0" smtClean="0">
              <a:latin typeface="Cambria" pitchFamily="18" charset="0"/>
            </a:endParaRPr>
          </a:p>
          <a:p>
            <a:endParaRPr lang="en-GB" sz="1100" b="1" dirty="0" smtClean="0">
              <a:latin typeface="Cambria" pitchFamily="18" charset="0"/>
            </a:endParaRPr>
          </a:p>
          <a:p>
            <a:r>
              <a:rPr lang="en-GB" sz="2000" b="1" dirty="0" smtClean="0">
                <a:latin typeface="Cambria" pitchFamily="18" charset="0"/>
                <a:hlinkClick r:id="rId4" action="ppaction://hlinksldjump"/>
              </a:rPr>
              <a:t>Differentiation tools</a:t>
            </a:r>
            <a:r>
              <a:rPr lang="en-GB" sz="2000" b="1" dirty="0" smtClean="0">
                <a:latin typeface="Cambria" pitchFamily="18" charset="0"/>
              </a:rPr>
              <a:t> </a:t>
            </a:r>
            <a:r>
              <a:rPr lang="en-GB" sz="2000" dirty="0" smtClean="0">
                <a:latin typeface="Cambria" pitchFamily="18" charset="0"/>
              </a:rPr>
              <a:t>are available on the teachers’ webpage</a:t>
            </a:r>
          </a:p>
          <a:p>
            <a:endParaRPr lang="en-GB" sz="2000" b="1" dirty="0" smtClean="0">
              <a:latin typeface="Cambria" pitchFamily="18" charset="0"/>
            </a:endParaRPr>
          </a:p>
          <a:p>
            <a:endParaRPr lang="en-GB" sz="20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p:txBody>
      </p:sp>
      <p:sp>
        <p:nvSpPr>
          <p:cNvPr id="14" name="Action Button: Back or Previous 13">
            <a:hlinkClick r:id="rId5"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1" name="Action Button: Back or Previous 10">
            <a:hlinkClick r:id="rId4"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0" y="819278"/>
            <a:ext cx="9144000" cy="8740854"/>
          </a:xfrm>
          <a:prstGeom prst="rect">
            <a:avLst/>
          </a:prstGeom>
          <a:noFill/>
        </p:spPr>
        <p:txBody>
          <a:bodyPr wrap="square" rtlCol="0">
            <a:spAutoFit/>
          </a:bodyPr>
          <a:lstStyle/>
          <a:p>
            <a:pPr algn="ctr"/>
            <a:r>
              <a:rPr lang="en-GB" sz="2800" b="1" dirty="0" smtClean="0">
                <a:solidFill>
                  <a:schemeClr val="tx2"/>
                </a:solidFill>
                <a:latin typeface="Cambria" pitchFamily="18" charset="0"/>
              </a:rPr>
              <a:t>How do I manage </a:t>
            </a:r>
            <a:r>
              <a:rPr lang="en-GB" sz="2800" b="1" u="sng" dirty="0" smtClean="0">
                <a:solidFill>
                  <a:schemeClr val="tx2"/>
                </a:solidFill>
                <a:latin typeface="Cambria" pitchFamily="18" charset="0"/>
              </a:rPr>
              <a:t>controversial</a:t>
            </a:r>
            <a:r>
              <a:rPr lang="en-GB" sz="2800" b="1" dirty="0" smtClean="0">
                <a:solidFill>
                  <a:schemeClr val="tx2"/>
                </a:solidFill>
                <a:latin typeface="Cambria" pitchFamily="18" charset="0"/>
              </a:rPr>
              <a:t> topics?</a:t>
            </a:r>
          </a:p>
          <a:p>
            <a:pPr algn="ctr"/>
            <a:r>
              <a:rPr lang="en-GB" sz="2400" dirty="0" smtClean="0">
                <a:solidFill>
                  <a:schemeClr val="tx2"/>
                </a:solidFill>
                <a:latin typeface="Cambria" pitchFamily="18" charset="0"/>
              </a:rPr>
              <a:t>Largely up to you! You can </a:t>
            </a:r>
            <a:r>
              <a:rPr lang="en-GB" sz="2400" i="1" dirty="0" smtClean="0">
                <a:solidFill>
                  <a:schemeClr val="tx2"/>
                </a:solidFill>
                <a:latin typeface="Cambria" pitchFamily="18" charset="0"/>
              </a:rPr>
              <a:t>avoid</a:t>
            </a:r>
            <a:r>
              <a:rPr lang="en-GB" sz="2400" dirty="0" smtClean="0">
                <a:solidFill>
                  <a:schemeClr val="tx2"/>
                </a:solidFill>
                <a:latin typeface="Cambria" pitchFamily="18" charset="0"/>
              </a:rPr>
              <a:t>, </a:t>
            </a:r>
            <a:r>
              <a:rPr lang="en-GB" sz="2400" i="1" dirty="0" smtClean="0">
                <a:solidFill>
                  <a:schemeClr val="tx2"/>
                </a:solidFill>
                <a:latin typeface="Cambria" pitchFamily="18" charset="0"/>
              </a:rPr>
              <a:t>contain</a:t>
            </a:r>
            <a:r>
              <a:rPr lang="en-GB" sz="2400" dirty="0" smtClean="0">
                <a:solidFill>
                  <a:schemeClr val="tx2"/>
                </a:solidFill>
                <a:latin typeface="Cambria" pitchFamily="18" charset="0"/>
              </a:rPr>
              <a:t> or </a:t>
            </a:r>
            <a:r>
              <a:rPr lang="en-GB" sz="2400" i="1" dirty="0" smtClean="0">
                <a:solidFill>
                  <a:schemeClr val="tx2"/>
                </a:solidFill>
                <a:latin typeface="Cambria" pitchFamily="18" charset="0"/>
              </a:rPr>
              <a:t>exploit</a:t>
            </a:r>
          </a:p>
          <a:p>
            <a:endParaRPr lang="en-GB" sz="1000" b="1" dirty="0" smtClean="0">
              <a:solidFill>
                <a:schemeClr val="tx2"/>
              </a:solidFill>
              <a:latin typeface="Cambria" pitchFamily="18" charset="0"/>
            </a:endParaRPr>
          </a:p>
          <a:p>
            <a:r>
              <a:rPr lang="en-GB" sz="2400" b="1" dirty="0" smtClean="0">
                <a:latin typeface="Cambria" pitchFamily="18" charset="0"/>
              </a:rPr>
              <a:t>Avoiding </a:t>
            </a:r>
            <a:r>
              <a:rPr lang="en-GB" sz="2400" dirty="0" smtClean="0">
                <a:latin typeface="Cambria" pitchFamily="18" charset="0"/>
              </a:rPr>
              <a:t>can be most sensible:</a:t>
            </a:r>
          </a:p>
          <a:p>
            <a:pPr>
              <a:buFont typeface="Arial" pitchFamily="34" charset="0"/>
              <a:buChar char="•"/>
            </a:pPr>
            <a:r>
              <a:rPr lang="en-GB" sz="2400" dirty="0" smtClean="0">
                <a:latin typeface="Cambria" pitchFamily="18" charset="0"/>
              </a:rPr>
              <a:t> with regard to particularly contentious current affairs</a:t>
            </a:r>
          </a:p>
          <a:p>
            <a:pPr>
              <a:buFont typeface="Arial" pitchFamily="34" charset="0"/>
              <a:buChar char="•"/>
            </a:pPr>
            <a:r>
              <a:rPr lang="en-GB" sz="2400" dirty="0" smtClean="0">
                <a:latin typeface="Cambria" pitchFamily="18" charset="0"/>
              </a:rPr>
              <a:t> if you have students from opposing sides in a conflict</a:t>
            </a:r>
          </a:p>
          <a:p>
            <a:pPr>
              <a:buFont typeface="Arial" pitchFamily="34" charset="0"/>
              <a:buChar char="•"/>
            </a:pPr>
            <a:r>
              <a:rPr lang="en-GB" sz="2400" dirty="0" smtClean="0">
                <a:latin typeface="Cambria" pitchFamily="18" charset="0"/>
              </a:rPr>
              <a:t> if you aren’t too confident at managing controversy</a:t>
            </a:r>
          </a:p>
          <a:p>
            <a:endParaRPr lang="en-GB" sz="1200" dirty="0" smtClean="0">
              <a:latin typeface="Cambria" pitchFamily="18" charset="0"/>
            </a:endParaRPr>
          </a:p>
          <a:p>
            <a:r>
              <a:rPr lang="en-GB" sz="2400" b="1" dirty="0" smtClean="0">
                <a:latin typeface="Cambria" pitchFamily="18" charset="0"/>
              </a:rPr>
              <a:t>Containing</a:t>
            </a:r>
            <a:r>
              <a:rPr lang="en-GB" sz="2400" dirty="0" smtClean="0">
                <a:latin typeface="Cambria" pitchFamily="18" charset="0"/>
              </a:rPr>
              <a:t> can work well if:</a:t>
            </a:r>
          </a:p>
          <a:p>
            <a:pPr>
              <a:buFont typeface="Arial" pitchFamily="34" charset="0"/>
              <a:buChar char="•"/>
            </a:pPr>
            <a:r>
              <a:rPr lang="en-GB" sz="2400" dirty="0" smtClean="0">
                <a:latin typeface="Cambria" pitchFamily="18" charset="0"/>
              </a:rPr>
              <a:t> The exercise is very well-structured and clearly defined</a:t>
            </a:r>
          </a:p>
          <a:p>
            <a:pPr>
              <a:buFont typeface="Arial" pitchFamily="34" charset="0"/>
              <a:buChar char="•"/>
            </a:pPr>
            <a:r>
              <a:rPr lang="en-GB" sz="2400" dirty="0" smtClean="0">
                <a:latin typeface="Cambria" pitchFamily="18" charset="0"/>
              </a:rPr>
              <a:t> Expectations are clearly set</a:t>
            </a:r>
          </a:p>
          <a:p>
            <a:pPr>
              <a:buFont typeface="Arial" pitchFamily="34" charset="0"/>
              <a:buChar char="•"/>
            </a:pPr>
            <a:r>
              <a:rPr lang="en-GB" sz="2400" dirty="0" smtClean="0">
                <a:latin typeface="Cambria" pitchFamily="18" charset="0"/>
              </a:rPr>
              <a:t> Respect is maintained between all students at all times</a:t>
            </a:r>
          </a:p>
          <a:p>
            <a:endParaRPr lang="en-GB" sz="1200" dirty="0" smtClean="0">
              <a:latin typeface="Cambria" pitchFamily="18" charset="0"/>
            </a:endParaRPr>
          </a:p>
          <a:p>
            <a:r>
              <a:rPr lang="en-GB" sz="2400" b="1" dirty="0" smtClean="0">
                <a:latin typeface="Cambria" pitchFamily="18" charset="0"/>
              </a:rPr>
              <a:t>Exploiting </a:t>
            </a:r>
            <a:r>
              <a:rPr lang="en-GB" sz="2400" dirty="0" smtClean="0">
                <a:latin typeface="Cambria" pitchFamily="18" charset="0"/>
              </a:rPr>
              <a:t>should only be tried if:</a:t>
            </a:r>
          </a:p>
          <a:p>
            <a:pPr>
              <a:buFont typeface="Arial" pitchFamily="34" charset="0"/>
              <a:buChar char="•"/>
            </a:pPr>
            <a:r>
              <a:rPr lang="en-GB" sz="2400" dirty="0" smtClean="0">
                <a:latin typeface="Cambria" pitchFamily="18" charset="0"/>
              </a:rPr>
              <a:t> You know both the students and the issue very well</a:t>
            </a:r>
          </a:p>
          <a:p>
            <a:pPr>
              <a:buFont typeface="Arial" pitchFamily="34" charset="0"/>
              <a:buChar char="•"/>
            </a:pPr>
            <a:r>
              <a:rPr lang="en-GB" sz="2400" dirty="0" smtClean="0">
                <a:latin typeface="Cambria" pitchFamily="18" charset="0"/>
              </a:rPr>
              <a:t> You are confident in your ability to maintain balance</a:t>
            </a:r>
          </a:p>
          <a:p>
            <a:pPr>
              <a:buFont typeface="Arial" pitchFamily="34" charset="0"/>
              <a:buChar char="•"/>
            </a:pPr>
            <a:r>
              <a:rPr lang="en-GB" sz="2400" dirty="0" smtClean="0">
                <a:latin typeface="Cambria" pitchFamily="18" charset="0"/>
              </a:rPr>
              <a:t> It is never personal &amp; always academic</a:t>
            </a:r>
          </a:p>
          <a:p>
            <a:endParaRPr lang="en-GB" sz="2400" b="1" dirty="0" smtClean="0">
              <a:latin typeface="Cambria" pitchFamily="18" charset="0"/>
            </a:endParaRPr>
          </a:p>
          <a:p>
            <a:endParaRPr lang="en-GB" sz="1200" dirty="0" smtClean="0">
              <a:latin typeface="Cambria" pitchFamily="18" charset="0"/>
            </a:endParaRPr>
          </a:p>
          <a:p>
            <a:endParaRPr lang="en-GB" sz="2400"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1" name="Action Button: Back or Previous 10">
            <a:hlinkClick r:id="rId4"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0" y="692696"/>
            <a:ext cx="9144000" cy="2123658"/>
          </a:xfrm>
          <a:prstGeom prst="rect">
            <a:avLst/>
          </a:prstGeom>
          <a:noFill/>
        </p:spPr>
        <p:txBody>
          <a:bodyPr wrap="square" rtlCol="0">
            <a:spAutoFit/>
          </a:bodyPr>
          <a:lstStyle/>
          <a:p>
            <a:pPr algn="ctr"/>
            <a:r>
              <a:rPr lang="en-GB" sz="2800" b="1" dirty="0" smtClean="0">
                <a:solidFill>
                  <a:schemeClr val="tx2"/>
                </a:solidFill>
                <a:latin typeface="Cambria" pitchFamily="18" charset="0"/>
              </a:rPr>
              <a:t>How do I respond to minor </a:t>
            </a:r>
            <a:r>
              <a:rPr lang="en-GB" sz="2800" b="1" u="sng" dirty="0" smtClean="0">
                <a:solidFill>
                  <a:schemeClr val="tx2"/>
                </a:solidFill>
                <a:latin typeface="Cambria" pitchFamily="18" charset="0"/>
              </a:rPr>
              <a:t>disruption</a:t>
            </a:r>
            <a:r>
              <a:rPr lang="en-GB" sz="2800" b="1" dirty="0" smtClean="0">
                <a:solidFill>
                  <a:schemeClr val="tx2"/>
                </a:solidFill>
                <a:latin typeface="Cambria" pitchFamily="18" charset="0"/>
              </a:rPr>
              <a:t>?</a:t>
            </a:r>
          </a:p>
          <a:p>
            <a:pPr algn="ctr"/>
            <a:r>
              <a:rPr lang="en-GB" sz="2400" i="1" dirty="0" smtClean="0">
                <a:solidFill>
                  <a:schemeClr val="tx2"/>
                </a:solidFill>
                <a:latin typeface="Cambria" pitchFamily="18" charset="0"/>
              </a:rPr>
              <a:t>Anything</a:t>
            </a:r>
            <a:r>
              <a:rPr lang="en-GB" sz="2400" dirty="0" smtClean="0">
                <a:solidFill>
                  <a:schemeClr val="tx2"/>
                </a:solidFill>
                <a:latin typeface="Cambria" pitchFamily="18" charset="0"/>
              </a:rPr>
              <a:t> more than minor should be referred to </a:t>
            </a:r>
            <a:r>
              <a:rPr lang="en-GB" sz="2400" dirty="0" smtClean="0">
                <a:solidFill>
                  <a:schemeClr val="tx2"/>
                </a:solidFill>
                <a:latin typeface="Cambria" pitchFamily="18" charset="0"/>
              </a:rPr>
              <a:t>Monika/Precious</a:t>
            </a:r>
            <a:endParaRPr lang="en-GB" sz="2400" i="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
        <p:nvSpPr>
          <p:cNvPr id="13" name="TextBox 12"/>
          <p:cNvSpPr txBox="1"/>
          <p:nvPr/>
        </p:nvSpPr>
        <p:spPr>
          <a:xfrm>
            <a:off x="0" y="1556792"/>
            <a:ext cx="9144000" cy="8109912"/>
          </a:xfrm>
          <a:prstGeom prst="rect">
            <a:avLst/>
          </a:prstGeom>
          <a:noFill/>
        </p:spPr>
        <p:txBody>
          <a:bodyPr wrap="square" rtlCol="0">
            <a:spAutoFit/>
          </a:bodyPr>
          <a:lstStyle/>
          <a:p>
            <a:r>
              <a:rPr lang="en-GB" sz="2000" b="1" dirty="0" smtClean="0">
                <a:latin typeface="Cambria" pitchFamily="18" charset="0"/>
              </a:rPr>
              <a:t>Sudden silence</a:t>
            </a:r>
            <a:r>
              <a:rPr lang="en-GB" sz="2000" dirty="0" smtClean="0">
                <a:latin typeface="Cambria" pitchFamily="18" charset="0"/>
              </a:rPr>
              <a:t> </a:t>
            </a:r>
            <a:r>
              <a:rPr lang="en-GB" sz="2000" b="1" dirty="0" smtClean="0">
                <a:latin typeface="Cambria" pitchFamily="18" charset="0"/>
              </a:rPr>
              <a:t>or proximity </a:t>
            </a:r>
            <a:r>
              <a:rPr lang="en-GB" sz="2000" dirty="0" smtClean="0">
                <a:latin typeface="Cambria" pitchFamily="18" charset="0"/>
              </a:rPr>
              <a:t>when speaking can work well to quickly &amp; non-disruptively address over-talking by students</a:t>
            </a:r>
          </a:p>
          <a:p>
            <a:endParaRPr lang="en-GB" sz="1100" b="1" dirty="0" smtClean="0">
              <a:latin typeface="Cambria" pitchFamily="18" charset="0"/>
            </a:endParaRPr>
          </a:p>
          <a:p>
            <a:r>
              <a:rPr lang="en-GB" sz="2000" b="1" dirty="0" smtClean="0">
                <a:latin typeface="Cambria" pitchFamily="18" charset="0"/>
              </a:rPr>
              <a:t>Changing seats </a:t>
            </a:r>
            <a:r>
              <a:rPr lang="en-GB" sz="2000" dirty="0" smtClean="0">
                <a:latin typeface="Cambria" pitchFamily="18" charset="0"/>
              </a:rPr>
              <a:t>– if a talking pair/group is a problem, separate them under an excuse of a group </a:t>
            </a:r>
            <a:r>
              <a:rPr lang="en-GB" sz="2000" dirty="0" err="1" smtClean="0">
                <a:latin typeface="Cambria" pitchFamily="18" charset="0"/>
              </a:rPr>
              <a:t>excercise</a:t>
            </a:r>
            <a:endParaRPr lang="en-GB" b="1" dirty="0" smtClean="0">
              <a:latin typeface="Cambria" pitchFamily="18" charset="0"/>
            </a:endParaRPr>
          </a:p>
          <a:p>
            <a:pPr>
              <a:spcBef>
                <a:spcPts val="600"/>
              </a:spcBef>
              <a:spcAft>
                <a:spcPts val="600"/>
              </a:spcAft>
            </a:pPr>
            <a:r>
              <a:rPr lang="en-GB" sz="2000" b="1" dirty="0" smtClean="0">
                <a:latin typeface="Cambria" pitchFamily="18" charset="0"/>
              </a:rPr>
              <a:t>Join the discussion</a:t>
            </a:r>
            <a:r>
              <a:rPr lang="en-GB" sz="2000" dirty="0" smtClean="0">
                <a:latin typeface="Cambria" pitchFamily="18" charset="0"/>
              </a:rPr>
              <a:t> – if the students are discussing a session topic</a:t>
            </a:r>
            <a:endParaRPr lang="en-GB" sz="2000" b="1" dirty="0" smtClean="0">
              <a:latin typeface="Cambria" pitchFamily="18" charset="0"/>
            </a:endParaRPr>
          </a:p>
          <a:p>
            <a:r>
              <a:rPr lang="en-GB" sz="2000" b="1" dirty="0" smtClean="0">
                <a:latin typeface="Cambria" pitchFamily="18" charset="0"/>
              </a:rPr>
              <a:t>Knowing </a:t>
            </a:r>
            <a:r>
              <a:rPr lang="en-GB" sz="2000" b="1" dirty="0" smtClean="0">
                <a:latin typeface="Cambria" pitchFamily="18" charset="0"/>
              </a:rPr>
              <a:t>names </a:t>
            </a:r>
            <a:r>
              <a:rPr lang="en-GB" sz="2000" dirty="0" smtClean="0">
                <a:latin typeface="Cambria" pitchFamily="18" charset="0"/>
              </a:rPr>
              <a:t>helps enormously so you can address them</a:t>
            </a:r>
          </a:p>
          <a:p>
            <a:endParaRPr lang="en-GB" sz="1100" dirty="0" smtClean="0">
              <a:latin typeface="Cambria" pitchFamily="18" charset="0"/>
            </a:endParaRPr>
          </a:p>
          <a:p>
            <a:r>
              <a:rPr lang="en-GB" sz="2000" b="1" dirty="0" smtClean="0">
                <a:latin typeface="Cambria" pitchFamily="18" charset="0"/>
              </a:rPr>
              <a:t>Be clear on expectations </a:t>
            </a:r>
            <a:r>
              <a:rPr lang="en-GB" sz="2000" dirty="0" smtClean="0">
                <a:latin typeface="Cambria" pitchFamily="18" charset="0"/>
              </a:rPr>
              <a:t>from the start, and explain where/why your expectations are breached</a:t>
            </a:r>
          </a:p>
          <a:p>
            <a:endParaRPr lang="en-GB" sz="1100" dirty="0" smtClean="0">
              <a:latin typeface="Cambria" pitchFamily="18" charset="0"/>
            </a:endParaRPr>
          </a:p>
          <a:p>
            <a:r>
              <a:rPr lang="en-GB" sz="2000" b="1" dirty="0" smtClean="0">
                <a:latin typeface="Cambria" pitchFamily="18" charset="0"/>
              </a:rPr>
              <a:t>Give choices </a:t>
            </a:r>
            <a:r>
              <a:rPr lang="en-GB" sz="2000" dirty="0" smtClean="0">
                <a:latin typeface="Cambria" pitchFamily="18" charset="0"/>
              </a:rPr>
              <a:t>–</a:t>
            </a:r>
            <a:r>
              <a:rPr lang="en-GB" sz="2000" b="1" dirty="0" smtClean="0">
                <a:latin typeface="Cambria" pitchFamily="18" charset="0"/>
              </a:rPr>
              <a:t> </a:t>
            </a:r>
            <a:r>
              <a:rPr lang="en-GB" sz="2000" dirty="0" smtClean="0">
                <a:latin typeface="Cambria" pitchFamily="18" charset="0"/>
              </a:rPr>
              <a:t>e.g. “Abdul, you can either focus more readily, or I’m going to have to move you to the front”</a:t>
            </a:r>
          </a:p>
          <a:p>
            <a:endParaRPr lang="en-GB" sz="1100" dirty="0" smtClean="0">
              <a:latin typeface="Cambria" pitchFamily="18" charset="0"/>
            </a:endParaRPr>
          </a:p>
          <a:p>
            <a:r>
              <a:rPr lang="en-GB" sz="2000" b="1" dirty="0" smtClean="0">
                <a:latin typeface="Cambria" pitchFamily="18" charset="0"/>
              </a:rPr>
              <a:t>Talk afterwards</a:t>
            </a:r>
            <a:r>
              <a:rPr lang="en-GB" sz="2000" dirty="0" smtClean="0">
                <a:latin typeface="Cambria" pitchFamily="18" charset="0"/>
              </a:rPr>
              <a:t> with students who’ve been disruptive – try to work out what the problem is. Are they bored or lost?</a:t>
            </a:r>
          </a:p>
          <a:p>
            <a:endParaRPr lang="en-GB" sz="1100" b="1" dirty="0" smtClean="0">
              <a:latin typeface="Cambria" pitchFamily="18" charset="0"/>
            </a:endParaRPr>
          </a:p>
          <a:p>
            <a:r>
              <a:rPr lang="en-GB" sz="2000" b="1" dirty="0" smtClean="0">
                <a:latin typeface="Cambria" pitchFamily="18" charset="0"/>
              </a:rPr>
              <a:t>Power up or down</a:t>
            </a:r>
            <a:r>
              <a:rPr lang="en-GB" sz="2000" dirty="0" smtClean="0">
                <a:latin typeface="Cambria" pitchFamily="18" charset="0"/>
              </a:rPr>
              <a:t> as needed – i.e. increase firmness where</a:t>
            </a:r>
          </a:p>
          <a:p>
            <a:r>
              <a:rPr lang="en-GB" sz="2000" dirty="0" smtClean="0">
                <a:latin typeface="Cambria" pitchFamily="18" charset="0"/>
              </a:rPr>
              <a:t>needed, speak more slowly and softly to calm a tense situation</a:t>
            </a:r>
            <a:endParaRPr lang="en-GB" sz="2000" b="1" dirty="0" smtClean="0">
              <a:latin typeface="Cambria" pitchFamily="18" charset="0"/>
            </a:endParaRPr>
          </a:p>
          <a:p>
            <a:endParaRPr lang="en-GB" sz="2000" b="1" dirty="0" smtClean="0">
              <a:latin typeface="Cambria" pitchFamily="18" charset="0"/>
            </a:endParaRPr>
          </a:p>
          <a:p>
            <a:endParaRPr lang="en-GB" sz="2000" b="1" dirty="0" smtClean="0">
              <a:latin typeface="Cambria" pitchFamily="18" charset="0"/>
            </a:endParaRPr>
          </a:p>
          <a:p>
            <a:endParaRPr lang="en-GB" sz="2000" dirty="0" smtClean="0">
              <a:latin typeface="Cambria" pitchFamily="18" charset="0"/>
            </a:endParaRPr>
          </a:p>
          <a:p>
            <a:endParaRPr lang="en-GB" sz="2000" dirty="0" smtClean="0">
              <a:latin typeface="Cambria" pitchFamily="18" charset="0"/>
            </a:endParaRPr>
          </a:p>
          <a:p>
            <a:endParaRPr lang="en-GB" b="1" dirty="0" smtClean="0">
              <a:latin typeface="Cambria" pitchFamily="18" charset="0"/>
            </a:endParaRPr>
          </a:p>
          <a:p>
            <a:endParaRPr lang="en-GB" sz="20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1" name="Action Button: Back or Previous 10">
            <a:hlinkClick r:id="rId4"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0" y="819278"/>
            <a:ext cx="9144000" cy="2123658"/>
          </a:xfrm>
          <a:prstGeom prst="rect">
            <a:avLst/>
          </a:prstGeom>
          <a:noFill/>
        </p:spPr>
        <p:txBody>
          <a:bodyPr wrap="square" rtlCol="0">
            <a:spAutoFit/>
          </a:bodyPr>
          <a:lstStyle/>
          <a:p>
            <a:pPr algn="ctr"/>
            <a:r>
              <a:rPr lang="en-GB" sz="2800" b="1" dirty="0" smtClean="0">
                <a:solidFill>
                  <a:schemeClr val="tx2"/>
                </a:solidFill>
                <a:latin typeface="Cambria" pitchFamily="18" charset="0"/>
              </a:rPr>
              <a:t>How do I </a:t>
            </a:r>
            <a:r>
              <a:rPr lang="en-GB" sz="2800" b="1" u="sng" dirty="0" smtClean="0">
                <a:solidFill>
                  <a:schemeClr val="tx2"/>
                </a:solidFill>
                <a:latin typeface="Cambria" pitchFamily="18" charset="0"/>
              </a:rPr>
              <a:t>re-energise</a:t>
            </a:r>
            <a:r>
              <a:rPr lang="en-GB" sz="2800" b="1" dirty="0" smtClean="0">
                <a:solidFill>
                  <a:schemeClr val="tx2"/>
                </a:solidFill>
                <a:latin typeface="Cambria" pitchFamily="18" charset="0"/>
              </a:rPr>
              <a:t> tired students?</a:t>
            </a:r>
          </a:p>
          <a:p>
            <a:pPr algn="ctr"/>
            <a:r>
              <a:rPr lang="en-GB" sz="2400" dirty="0" smtClean="0">
                <a:solidFill>
                  <a:schemeClr val="tx2"/>
                </a:solidFill>
                <a:latin typeface="Cambria" pitchFamily="18" charset="0"/>
              </a:rPr>
              <a:t>First think: Could this be more engaging? Are they jetlagged?</a:t>
            </a:r>
            <a:endParaRPr lang="en-GB" sz="2400"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
        <p:nvSpPr>
          <p:cNvPr id="13" name="TextBox 12"/>
          <p:cNvSpPr txBox="1"/>
          <p:nvPr/>
        </p:nvSpPr>
        <p:spPr>
          <a:xfrm>
            <a:off x="0" y="1772816"/>
            <a:ext cx="9144000" cy="9264075"/>
          </a:xfrm>
          <a:prstGeom prst="rect">
            <a:avLst/>
          </a:prstGeom>
          <a:noFill/>
        </p:spPr>
        <p:txBody>
          <a:bodyPr wrap="square" rtlCol="0">
            <a:spAutoFit/>
          </a:bodyPr>
          <a:lstStyle/>
          <a:p>
            <a:r>
              <a:rPr lang="en-GB" sz="2400" b="1" dirty="0" smtClean="0">
                <a:latin typeface="Cambria" pitchFamily="18" charset="0"/>
              </a:rPr>
              <a:t>Going outside </a:t>
            </a:r>
            <a:r>
              <a:rPr lang="en-GB" sz="2400" dirty="0" smtClean="0">
                <a:latin typeface="Cambria" pitchFamily="18" charset="0"/>
              </a:rPr>
              <a:t>should be encouraged in breaks, and you can also take students into the college grounds for activities where doable</a:t>
            </a:r>
          </a:p>
          <a:p>
            <a:endParaRPr lang="en-GB" sz="1200" b="1" dirty="0" smtClean="0">
              <a:latin typeface="Cambria" pitchFamily="18" charset="0"/>
            </a:endParaRPr>
          </a:p>
          <a:p>
            <a:r>
              <a:rPr lang="en-GB" sz="2400" b="1" dirty="0" smtClean="0">
                <a:latin typeface="Cambria" pitchFamily="18" charset="0"/>
              </a:rPr>
              <a:t>Increasing pace, activity, interaction, talk</a:t>
            </a:r>
            <a:r>
              <a:rPr lang="en-GB" sz="2400" dirty="0" smtClean="0">
                <a:latin typeface="Cambria" pitchFamily="18" charset="0"/>
              </a:rPr>
              <a:t> can wake students up!</a:t>
            </a:r>
          </a:p>
          <a:p>
            <a:endParaRPr lang="en-GB" sz="1200" dirty="0" smtClean="0">
              <a:latin typeface="Cambria" pitchFamily="18" charset="0"/>
            </a:endParaRPr>
          </a:p>
          <a:p>
            <a:r>
              <a:rPr lang="en-GB" sz="2400" b="1" dirty="0" smtClean="0">
                <a:latin typeface="Cambria" pitchFamily="18" charset="0"/>
              </a:rPr>
              <a:t>Physical activity </a:t>
            </a:r>
            <a:r>
              <a:rPr lang="en-GB" sz="2400" dirty="0" smtClean="0">
                <a:latin typeface="Cambria" pitchFamily="18" charset="0"/>
              </a:rPr>
              <a:t>can be very helpful, e.g. moving round room to declare position on a debate, or just standing up and shaking </a:t>
            </a:r>
          </a:p>
          <a:p>
            <a:endParaRPr lang="en-GB" sz="1200" dirty="0" smtClean="0">
              <a:latin typeface="Cambria" pitchFamily="18" charset="0"/>
            </a:endParaRPr>
          </a:p>
          <a:p>
            <a:r>
              <a:rPr lang="en-GB" sz="2400" b="1" dirty="0" smtClean="0">
                <a:latin typeface="Cambria" pitchFamily="18" charset="0"/>
              </a:rPr>
              <a:t>Increase </a:t>
            </a:r>
            <a:r>
              <a:rPr lang="en-GB" sz="2400" b="1" u="sng" dirty="0" smtClean="0">
                <a:latin typeface="Cambria" pitchFamily="18" charset="0"/>
              </a:rPr>
              <a:t>your</a:t>
            </a:r>
            <a:r>
              <a:rPr lang="en-GB" sz="2400" b="1" dirty="0" smtClean="0">
                <a:latin typeface="Cambria" pitchFamily="18" charset="0"/>
              </a:rPr>
              <a:t> energy</a:t>
            </a:r>
            <a:r>
              <a:rPr lang="en-GB" sz="2400" dirty="0" smtClean="0">
                <a:latin typeface="Cambria" pitchFamily="18" charset="0"/>
              </a:rPr>
              <a:t> rather than decrease it - move around</a:t>
            </a:r>
          </a:p>
          <a:p>
            <a:endParaRPr lang="en-GB" sz="1200" dirty="0" smtClean="0">
              <a:latin typeface="Cambria" pitchFamily="18" charset="0"/>
            </a:endParaRPr>
          </a:p>
          <a:p>
            <a:r>
              <a:rPr lang="en-GB" sz="2400" b="1" dirty="0" smtClean="0">
                <a:latin typeface="Cambria" pitchFamily="18" charset="0"/>
              </a:rPr>
              <a:t>In-class breaks</a:t>
            </a:r>
            <a:r>
              <a:rPr lang="en-GB" sz="2400" dirty="0" smtClean="0">
                <a:latin typeface="Cambria" pitchFamily="18" charset="0"/>
              </a:rPr>
              <a:t> can be held at your discretion</a:t>
            </a:r>
          </a:p>
          <a:p>
            <a:endParaRPr lang="en-GB" sz="1200" b="1" dirty="0" smtClean="0">
              <a:latin typeface="Cambria" pitchFamily="18" charset="0"/>
            </a:endParaRPr>
          </a:p>
          <a:p>
            <a:r>
              <a:rPr lang="en-GB" sz="2400" b="1" dirty="0" smtClean="0">
                <a:latin typeface="Cambria" pitchFamily="18" charset="0"/>
              </a:rPr>
              <a:t>Water </a:t>
            </a:r>
            <a:r>
              <a:rPr lang="en-GB" sz="2400" dirty="0" smtClean="0">
                <a:latin typeface="Cambria" pitchFamily="18" charset="0"/>
              </a:rPr>
              <a:t>can help prevent &amp; fight lethargy</a:t>
            </a:r>
          </a:p>
          <a:p>
            <a:endParaRPr lang="en-GB" sz="1200" dirty="0" smtClean="0">
              <a:latin typeface="Cambria" pitchFamily="18" charset="0"/>
            </a:endParaRPr>
          </a:p>
          <a:p>
            <a:r>
              <a:rPr lang="en-GB" sz="2400" b="1" dirty="0" smtClean="0">
                <a:latin typeface="Cambria" pitchFamily="18" charset="0"/>
              </a:rPr>
              <a:t>Good quality multimedia </a:t>
            </a:r>
            <a:r>
              <a:rPr lang="en-GB" sz="2400" dirty="0" smtClean="0">
                <a:latin typeface="Cambria" pitchFamily="18" charset="0"/>
              </a:rPr>
              <a:t>can help – a high-res picture or short</a:t>
            </a:r>
          </a:p>
          <a:p>
            <a:r>
              <a:rPr lang="en-GB" sz="2400" dirty="0" smtClean="0">
                <a:latin typeface="Cambria" pitchFamily="18" charset="0"/>
              </a:rPr>
              <a:t>video to analyse can motivate concentration</a:t>
            </a:r>
            <a:endParaRPr lang="en-GB" sz="1200" dirty="0" smtClean="0">
              <a:latin typeface="Cambria" pitchFamily="18" charset="0"/>
            </a:endParaRPr>
          </a:p>
          <a:p>
            <a:endParaRPr lang="en-GB" sz="1400" dirty="0" smtClean="0">
              <a:latin typeface="Cambria" pitchFamily="18" charset="0"/>
            </a:endParaRPr>
          </a:p>
          <a:p>
            <a:endParaRPr lang="en-GB" sz="2400" dirty="0" smtClean="0">
              <a:latin typeface="Cambria" pitchFamily="18" charset="0"/>
            </a:endParaRPr>
          </a:p>
          <a:p>
            <a:endParaRPr lang="en-GB" sz="1200" b="1" dirty="0" smtClean="0">
              <a:latin typeface="Cambria" pitchFamily="18" charset="0"/>
            </a:endParaRPr>
          </a:p>
          <a:p>
            <a:endParaRPr lang="en-GB" sz="1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dirty="0" smtClean="0">
              <a:latin typeface="Cambria" pitchFamily="18" charset="0"/>
            </a:endParaRPr>
          </a:p>
          <a:p>
            <a:endParaRPr lang="en-GB" sz="2400" dirty="0" smtClean="0">
              <a:latin typeface="Cambria" pitchFamily="18" charset="0"/>
            </a:endParaRPr>
          </a:p>
          <a:p>
            <a:endParaRPr lang="en-GB" sz="2000" b="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8" name="TextBox 7"/>
          <p:cNvSpPr txBox="1"/>
          <p:nvPr/>
        </p:nvSpPr>
        <p:spPr>
          <a:xfrm>
            <a:off x="0" y="819278"/>
            <a:ext cx="9144000" cy="2123658"/>
          </a:xfrm>
          <a:prstGeom prst="rect">
            <a:avLst/>
          </a:prstGeom>
          <a:noFill/>
        </p:spPr>
        <p:txBody>
          <a:bodyPr wrap="square" rtlCol="0">
            <a:spAutoFit/>
          </a:bodyPr>
          <a:lstStyle/>
          <a:p>
            <a:pPr algn="ctr"/>
            <a:r>
              <a:rPr lang="en-GB" sz="2800" b="1" dirty="0" smtClean="0">
                <a:solidFill>
                  <a:schemeClr val="tx2"/>
                </a:solidFill>
                <a:latin typeface="Cambria" pitchFamily="18" charset="0"/>
              </a:rPr>
              <a:t>How do I ensure I’m </a:t>
            </a:r>
            <a:r>
              <a:rPr lang="en-GB" sz="2800" b="1" u="sng" dirty="0" smtClean="0">
                <a:solidFill>
                  <a:schemeClr val="tx2"/>
                </a:solidFill>
                <a:latin typeface="Cambria" pitchFamily="18" charset="0"/>
              </a:rPr>
              <a:t>flexible &amp; adaptable</a:t>
            </a:r>
            <a:r>
              <a:rPr lang="en-GB" sz="2800" b="1" dirty="0" smtClean="0">
                <a:solidFill>
                  <a:schemeClr val="tx2"/>
                </a:solidFill>
                <a:latin typeface="Cambria" pitchFamily="18" charset="0"/>
              </a:rPr>
              <a:t>?</a:t>
            </a:r>
          </a:p>
          <a:p>
            <a:pPr algn="ctr"/>
            <a:r>
              <a:rPr lang="en-GB" sz="2400" dirty="0" smtClean="0">
                <a:solidFill>
                  <a:schemeClr val="tx2"/>
                </a:solidFill>
                <a:latin typeface="Cambria" pitchFamily="18" charset="0"/>
              </a:rPr>
              <a:t>Things don’t always go 100% to plan – it’s vital to be resourceful!</a:t>
            </a:r>
            <a:endParaRPr lang="en-GB" sz="2400"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
        <p:nvSpPr>
          <p:cNvPr id="13" name="TextBox 12"/>
          <p:cNvSpPr txBox="1"/>
          <p:nvPr/>
        </p:nvSpPr>
        <p:spPr>
          <a:xfrm>
            <a:off x="0" y="1700808"/>
            <a:ext cx="9144000" cy="9633406"/>
          </a:xfrm>
          <a:prstGeom prst="rect">
            <a:avLst/>
          </a:prstGeom>
          <a:noFill/>
        </p:spPr>
        <p:txBody>
          <a:bodyPr wrap="square" rtlCol="0">
            <a:spAutoFit/>
          </a:bodyPr>
          <a:lstStyle/>
          <a:p>
            <a:r>
              <a:rPr lang="en-GB" sz="2400" b="1" dirty="0" smtClean="0">
                <a:latin typeface="Cambria" pitchFamily="18" charset="0"/>
              </a:rPr>
              <a:t>Use your freedom </a:t>
            </a:r>
            <a:r>
              <a:rPr lang="en-GB" sz="2400" dirty="0" smtClean="0">
                <a:latin typeface="Cambria" pitchFamily="18" charset="0"/>
              </a:rPr>
              <a:t>– as there aren’t any exams, don’t be afraid to change things up as needed during sessions</a:t>
            </a:r>
          </a:p>
          <a:p>
            <a:endParaRPr lang="en-GB" sz="1200" b="1" dirty="0" smtClean="0">
              <a:latin typeface="Cambria" pitchFamily="18" charset="0"/>
            </a:endParaRPr>
          </a:p>
          <a:p>
            <a:r>
              <a:rPr lang="en-GB" sz="2400" b="1" dirty="0" smtClean="0">
                <a:latin typeface="Cambria" pitchFamily="18" charset="0"/>
              </a:rPr>
              <a:t>Be clear on the key “takeaways” </a:t>
            </a:r>
            <a:r>
              <a:rPr lang="en-GB" sz="2400" dirty="0" smtClean="0">
                <a:latin typeface="Cambria" pitchFamily="18" charset="0"/>
              </a:rPr>
              <a:t>– If you’re clear on the handful of vital points you want student to get, you can adapt other things</a:t>
            </a:r>
          </a:p>
          <a:p>
            <a:endParaRPr lang="en-GB" sz="1200" dirty="0" smtClean="0">
              <a:latin typeface="Cambria" pitchFamily="18" charset="0"/>
            </a:endParaRPr>
          </a:p>
          <a:p>
            <a:r>
              <a:rPr lang="en-GB" sz="2400" b="1" dirty="0" smtClean="0">
                <a:latin typeface="Cambria" pitchFamily="18" charset="0"/>
              </a:rPr>
              <a:t>Over-plan</a:t>
            </a:r>
            <a:r>
              <a:rPr lang="en-GB" sz="2400" dirty="0" smtClean="0">
                <a:latin typeface="Cambria" pitchFamily="18" charset="0"/>
              </a:rPr>
              <a:t> – better to have more material prepared than you’ll need</a:t>
            </a:r>
          </a:p>
          <a:p>
            <a:endParaRPr lang="en-GB" sz="1200" dirty="0" smtClean="0">
              <a:latin typeface="Cambria" pitchFamily="18" charset="0"/>
            </a:endParaRPr>
          </a:p>
          <a:p>
            <a:r>
              <a:rPr lang="en-GB" sz="2400" b="1" dirty="0" smtClean="0">
                <a:latin typeface="Cambria" pitchFamily="18" charset="0"/>
              </a:rPr>
              <a:t>“Go with the flow” </a:t>
            </a:r>
            <a:r>
              <a:rPr lang="en-GB" sz="2400" dirty="0" smtClean="0">
                <a:latin typeface="Cambria" pitchFamily="18" charset="0"/>
              </a:rPr>
              <a:t>– if an excellent discussion is running over time, allow it to continue; unplanned material is often the most valuable!</a:t>
            </a:r>
          </a:p>
          <a:p>
            <a:endParaRPr lang="en-GB" sz="1200" dirty="0" smtClean="0">
              <a:latin typeface="Cambria" pitchFamily="18" charset="0"/>
            </a:endParaRPr>
          </a:p>
          <a:p>
            <a:r>
              <a:rPr lang="en-GB" sz="2400" b="1" dirty="0" smtClean="0">
                <a:latin typeface="Cambria" pitchFamily="18" charset="0"/>
              </a:rPr>
              <a:t>Don’t be rigid on activity timings </a:t>
            </a:r>
            <a:r>
              <a:rPr lang="en-GB" sz="2400" dirty="0" smtClean="0">
                <a:latin typeface="Cambria" pitchFamily="18" charset="0"/>
              </a:rPr>
              <a:t>– ensure your plan has slack</a:t>
            </a:r>
          </a:p>
          <a:p>
            <a:endParaRPr lang="en-GB" sz="1200" b="1" dirty="0" smtClean="0">
              <a:latin typeface="Cambria" pitchFamily="18" charset="0"/>
            </a:endParaRPr>
          </a:p>
          <a:p>
            <a:r>
              <a:rPr lang="en-GB" sz="2400" b="1" dirty="0" smtClean="0">
                <a:latin typeface="Cambria" pitchFamily="18" charset="0"/>
              </a:rPr>
              <a:t>Have your plan with you! </a:t>
            </a:r>
            <a:r>
              <a:rPr lang="en-GB" sz="2400" dirty="0" smtClean="0">
                <a:latin typeface="Cambria" pitchFamily="18" charset="0"/>
              </a:rPr>
              <a:t>You can adjust it during the session</a:t>
            </a:r>
          </a:p>
          <a:p>
            <a:endParaRPr lang="en-GB" sz="1200" dirty="0" smtClean="0">
              <a:latin typeface="Cambria" pitchFamily="18" charset="0"/>
            </a:endParaRPr>
          </a:p>
          <a:p>
            <a:r>
              <a:rPr lang="en-GB" sz="2400" b="1" dirty="0" smtClean="0">
                <a:latin typeface="Cambria" pitchFamily="18" charset="0"/>
              </a:rPr>
              <a:t>To fill time </a:t>
            </a:r>
            <a:r>
              <a:rPr lang="en-GB" sz="2400" dirty="0" smtClean="0">
                <a:latin typeface="Cambria" pitchFamily="18" charset="0"/>
              </a:rPr>
              <a:t>–</a:t>
            </a:r>
            <a:r>
              <a:rPr lang="en-GB" sz="2400" b="1" dirty="0" smtClean="0">
                <a:latin typeface="Cambria" pitchFamily="18" charset="0"/>
              </a:rPr>
              <a:t> </a:t>
            </a:r>
            <a:r>
              <a:rPr lang="en-GB" sz="2400" dirty="0" smtClean="0">
                <a:latin typeface="Cambria" pitchFamily="18" charset="0"/>
              </a:rPr>
              <a:t>Improvised quiz/discussion/debate, something up sleeve!</a:t>
            </a:r>
            <a:endParaRPr lang="en-GB" sz="1200" b="1" dirty="0" smtClean="0">
              <a:latin typeface="Cambria" pitchFamily="18" charset="0"/>
            </a:endParaRPr>
          </a:p>
          <a:p>
            <a:endParaRPr lang="en-GB" sz="1400" dirty="0" smtClean="0">
              <a:latin typeface="Cambria" pitchFamily="18" charset="0"/>
            </a:endParaRPr>
          </a:p>
          <a:p>
            <a:endParaRPr lang="en-GB" sz="2400" dirty="0" smtClean="0">
              <a:latin typeface="Cambria" pitchFamily="18" charset="0"/>
            </a:endParaRPr>
          </a:p>
          <a:p>
            <a:endParaRPr lang="en-GB" sz="1200" b="1" dirty="0" smtClean="0">
              <a:latin typeface="Cambria" pitchFamily="18" charset="0"/>
            </a:endParaRPr>
          </a:p>
          <a:p>
            <a:endParaRPr lang="en-GB" sz="1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dirty="0" smtClean="0">
              <a:latin typeface="Cambria" pitchFamily="18" charset="0"/>
            </a:endParaRPr>
          </a:p>
          <a:p>
            <a:endParaRPr lang="en-GB" sz="2400" dirty="0" smtClean="0">
              <a:latin typeface="Cambria" pitchFamily="18" charset="0"/>
            </a:endParaRPr>
          </a:p>
          <a:p>
            <a:endParaRPr lang="en-GB" sz="2000" b="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1" name="Action Button: Back or Previous 10">
            <a:hlinkClick r:id="rId4"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0" y="819278"/>
            <a:ext cx="9144000" cy="2123658"/>
          </a:xfrm>
          <a:prstGeom prst="rect">
            <a:avLst/>
          </a:prstGeom>
          <a:noFill/>
        </p:spPr>
        <p:txBody>
          <a:bodyPr wrap="square" rtlCol="0">
            <a:spAutoFit/>
          </a:bodyPr>
          <a:lstStyle/>
          <a:p>
            <a:pPr algn="ctr"/>
            <a:r>
              <a:rPr lang="en-GB" sz="2800" b="1" dirty="0" smtClean="0">
                <a:solidFill>
                  <a:schemeClr val="tx2"/>
                </a:solidFill>
                <a:latin typeface="Cambria" pitchFamily="18" charset="0"/>
              </a:rPr>
              <a:t>How do I establish a good classroom </a:t>
            </a:r>
            <a:r>
              <a:rPr lang="en-GB" sz="2800" b="1" u="sng" dirty="0" smtClean="0">
                <a:solidFill>
                  <a:schemeClr val="tx2"/>
                </a:solidFill>
                <a:latin typeface="Cambria" pitchFamily="18" charset="0"/>
              </a:rPr>
              <a:t>atmosphere</a:t>
            </a:r>
            <a:r>
              <a:rPr lang="en-GB" sz="2800" b="1" dirty="0" smtClean="0">
                <a:solidFill>
                  <a:schemeClr val="tx2"/>
                </a:solidFill>
                <a:latin typeface="Cambria" pitchFamily="18" charset="0"/>
              </a:rPr>
              <a:t>?</a:t>
            </a:r>
          </a:p>
          <a:p>
            <a:pPr algn="ctr"/>
            <a:r>
              <a:rPr lang="en-GB" sz="2400" dirty="0" smtClean="0">
                <a:solidFill>
                  <a:schemeClr val="tx2"/>
                </a:solidFill>
                <a:latin typeface="Cambria" pitchFamily="18" charset="0"/>
              </a:rPr>
              <a:t>“Good” = warm, friendly, open, driven by passion &amp; curiosity</a:t>
            </a:r>
            <a:endParaRPr lang="en-GB" sz="2400"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
        <p:nvSpPr>
          <p:cNvPr id="12" name="TextBox 11"/>
          <p:cNvSpPr txBox="1"/>
          <p:nvPr/>
        </p:nvSpPr>
        <p:spPr>
          <a:xfrm>
            <a:off x="0" y="1700808"/>
            <a:ext cx="9144000" cy="10002738"/>
          </a:xfrm>
          <a:prstGeom prst="rect">
            <a:avLst/>
          </a:prstGeom>
          <a:noFill/>
        </p:spPr>
        <p:txBody>
          <a:bodyPr wrap="square" rtlCol="0">
            <a:spAutoFit/>
          </a:bodyPr>
          <a:lstStyle/>
          <a:p>
            <a:r>
              <a:rPr lang="en-GB" sz="2400" b="1" dirty="0" smtClean="0">
                <a:latin typeface="Cambria" pitchFamily="18" charset="0"/>
              </a:rPr>
              <a:t>Set the tone </a:t>
            </a:r>
            <a:r>
              <a:rPr lang="en-GB" sz="2400" dirty="0" smtClean="0">
                <a:latin typeface="Cambria" pitchFamily="18" charset="0"/>
              </a:rPr>
              <a:t>from the start – quick introductions, laying basic ground rules (e.g. “I expect from you... You can expect from me...)</a:t>
            </a:r>
          </a:p>
          <a:p>
            <a:endParaRPr lang="en-GB" sz="1200" b="1" dirty="0" smtClean="0">
              <a:latin typeface="Cambria" pitchFamily="18" charset="0"/>
            </a:endParaRPr>
          </a:p>
          <a:p>
            <a:r>
              <a:rPr lang="en-GB" sz="2400" b="1" dirty="0" smtClean="0">
                <a:latin typeface="Cambria" pitchFamily="18" charset="0"/>
              </a:rPr>
              <a:t>Collectively deciding rules </a:t>
            </a:r>
            <a:r>
              <a:rPr lang="en-GB" sz="2400" dirty="0" smtClean="0">
                <a:latin typeface="Cambria" pitchFamily="18" charset="0"/>
              </a:rPr>
              <a:t>can work well if you’re confident about managing it, and if it can be kept focused on key basic principles</a:t>
            </a:r>
          </a:p>
          <a:p>
            <a:endParaRPr lang="en-GB" sz="1200" dirty="0" smtClean="0">
              <a:latin typeface="Cambria" pitchFamily="18" charset="0"/>
            </a:endParaRPr>
          </a:p>
          <a:p>
            <a:r>
              <a:rPr lang="en-GB" sz="2400" b="1" dirty="0" smtClean="0">
                <a:latin typeface="Cambria" pitchFamily="18" charset="0"/>
              </a:rPr>
              <a:t>Icebreakers </a:t>
            </a:r>
            <a:r>
              <a:rPr lang="en-GB" sz="2400" dirty="0" smtClean="0">
                <a:latin typeface="Cambria" pitchFamily="18" charset="0"/>
              </a:rPr>
              <a:t>can be good if well-chosen and well-structured</a:t>
            </a:r>
            <a:endParaRPr lang="en-GB" sz="2400" b="1" dirty="0" smtClean="0">
              <a:latin typeface="Cambria" pitchFamily="18" charset="0"/>
            </a:endParaRPr>
          </a:p>
          <a:p>
            <a:endParaRPr lang="en-GB" sz="1200" dirty="0" smtClean="0">
              <a:latin typeface="Cambria" pitchFamily="18" charset="0"/>
            </a:endParaRPr>
          </a:p>
          <a:p>
            <a:r>
              <a:rPr lang="en-GB" sz="2400" b="1" dirty="0" smtClean="0">
                <a:latin typeface="Cambria" pitchFamily="18" charset="0"/>
              </a:rPr>
              <a:t>Show interest</a:t>
            </a:r>
            <a:r>
              <a:rPr lang="en-GB" sz="2400" dirty="0" smtClean="0">
                <a:latin typeface="Cambria" pitchFamily="18" charset="0"/>
              </a:rPr>
              <a:t> – don’t say that every comment or answer is correct, but show interest in every bit of thinking</a:t>
            </a:r>
          </a:p>
          <a:p>
            <a:endParaRPr lang="en-GB" sz="1200" dirty="0" smtClean="0">
              <a:latin typeface="Cambria" pitchFamily="18" charset="0"/>
            </a:endParaRPr>
          </a:p>
          <a:p>
            <a:r>
              <a:rPr lang="en-GB" sz="2400" b="1" dirty="0" smtClean="0">
                <a:latin typeface="Cambria" pitchFamily="18" charset="0"/>
              </a:rPr>
              <a:t>Be fair &amp; open </a:t>
            </a:r>
            <a:r>
              <a:rPr lang="en-GB" sz="2400" dirty="0" smtClean="0">
                <a:latin typeface="Cambria" pitchFamily="18" charset="0"/>
              </a:rPr>
              <a:t>– teenagers </a:t>
            </a:r>
            <a:r>
              <a:rPr lang="en-GB" sz="2400" i="1" dirty="0" smtClean="0">
                <a:latin typeface="Cambria" pitchFamily="18" charset="0"/>
              </a:rPr>
              <a:t>hate</a:t>
            </a:r>
            <a:r>
              <a:rPr lang="en-GB" sz="2400" dirty="0" smtClean="0">
                <a:latin typeface="Cambria" pitchFamily="18" charset="0"/>
              </a:rPr>
              <a:t> unfairness and injustice</a:t>
            </a:r>
          </a:p>
          <a:p>
            <a:endParaRPr lang="en-GB" sz="1200" dirty="0" smtClean="0">
              <a:latin typeface="Cambria" pitchFamily="18" charset="0"/>
            </a:endParaRPr>
          </a:p>
          <a:p>
            <a:r>
              <a:rPr lang="en-GB" sz="2400" b="1" dirty="0" smtClean="0">
                <a:latin typeface="Cambria" pitchFamily="18" charset="0"/>
              </a:rPr>
              <a:t>Starter activities are key </a:t>
            </a:r>
            <a:r>
              <a:rPr lang="en-GB" sz="2400" dirty="0" smtClean="0">
                <a:latin typeface="Cambria" pitchFamily="18" charset="0"/>
              </a:rPr>
              <a:t>– get them curious and intrigued!</a:t>
            </a:r>
          </a:p>
          <a:p>
            <a:endParaRPr lang="en-GB" sz="1200" dirty="0" smtClean="0">
              <a:latin typeface="Cambria" pitchFamily="18" charset="0"/>
            </a:endParaRPr>
          </a:p>
          <a:p>
            <a:r>
              <a:rPr lang="en-GB" sz="2400" b="1" dirty="0" smtClean="0">
                <a:latin typeface="Cambria" pitchFamily="18" charset="0"/>
              </a:rPr>
              <a:t>Purpose &amp; direction</a:t>
            </a:r>
            <a:r>
              <a:rPr lang="en-GB" sz="2400" dirty="0" smtClean="0">
                <a:latin typeface="Cambria" pitchFamily="18" charset="0"/>
              </a:rPr>
              <a:t> should be clear </a:t>
            </a:r>
            <a:r>
              <a:rPr lang="en-GB" sz="2400" dirty="0" smtClean="0">
                <a:latin typeface="Cambria" pitchFamily="18" charset="0"/>
              </a:rPr>
              <a:t>throughout</a:t>
            </a:r>
          </a:p>
          <a:p>
            <a:r>
              <a:rPr lang="en-GB" sz="2400" b="1" dirty="0" smtClean="0">
                <a:latin typeface="Cambria" pitchFamily="18" charset="0"/>
              </a:rPr>
              <a:t>Respect </a:t>
            </a:r>
            <a:r>
              <a:rPr lang="en-GB" sz="2400" dirty="0" smtClean="0">
                <a:latin typeface="Cambria" pitchFamily="18" charset="0"/>
              </a:rPr>
              <a:t>– “no </a:t>
            </a:r>
            <a:r>
              <a:rPr lang="en-GB" sz="2400" dirty="0" err="1" smtClean="0">
                <a:latin typeface="Cambria" pitchFamily="18" charset="0"/>
              </a:rPr>
              <a:t>bullshiting</a:t>
            </a:r>
            <a:r>
              <a:rPr lang="en-GB" sz="2400" dirty="0" smtClean="0">
                <a:latin typeface="Cambria" pitchFamily="18" charset="0"/>
              </a:rPr>
              <a:t>” </a:t>
            </a:r>
            <a:r>
              <a:rPr lang="en-GB" sz="2400" dirty="0" smtClean="0">
                <a:latin typeface="Cambria" pitchFamily="18" charset="0"/>
                <a:sym typeface="Wingdings" pitchFamily="2" charset="2"/>
              </a:rPr>
              <a:t></a:t>
            </a:r>
            <a:endParaRPr lang="en-GB" sz="2400" b="1" dirty="0" smtClean="0">
              <a:latin typeface="Cambria" pitchFamily="18" charset="0"/>
            </a:endParaRPr>
          </a:p>
          <a:p>
            <a:endParaRPr lang="en-GB" sz="1200" b="1" dirty="0" smtClean="0">
              <a:latin typeface="Cambria" pitchFamily="18" charset="0"/>
            </a:endParaRPr>
          </a:p>
          <a:p>
            <a:endParaRPr lang="en-GB" sz="1200" dirty="0" smtClean="0">
              <a:latin typeface="Cambria" pitchFamily="18" charset="0"/>
            </a:endParaRPr>
          </a:p>
          <a:p>
            <a:endParaRPr lang="en-GB" sz="1400" dirty="0" smtClean="0">
              <a:latin typeface="Cambria" pitchFamily="18" charset="0"/>
            </a:endParaRPr>
          </a:p>
          <a:p>
            <a:endParaRPr lang="en-GB" sz="2400" dirty="0" smtClean="0">
              <a:latin typeface="Cambria" pitchFamily="18" charset="0"/>
            </a:endParaRPr>
          </a:p>
          <a:p>
            <a:endParaRPr lang="en-GB" sz="1200" b="1" dirty="0" smtClean="0">
              <a:latin typeface="Cambria" pitchFamily="18" charset="0"/>
            </a:endParaRPr>
          </a:p>
          <a:p>
            <a:endParaRPr lang="en-GB" sz="1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dirty="0" smtClean="0">
              <a:latin typeface="Cambria" pitchFamily="18" charset="0"/>
            </a:endParaRPr>
          </a:p>
          <a:p>
            <a:endParaRPr lang="en-GB" sz="2400" dirty="0" smtClean="0">
              <a:latin typeface="Cambria" pitchFamily="18" charset="0"/>
            </a:endParaRPr>
          </a:p>
          <a:p>
            <a:endParaRPr lang="en-GB" sz="2000" b="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6696744"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programs overview</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12" y="1052736"/>
            <a:ext cx="3024336" cy="1421928"/>
          </a:xfrm>
          <a:prstGeom prst="rect">
            <a:avLst/>
          </a:prstGeom>
          <a:noFill/>
        </p:spPr>
        <p:txBody>
          <a:bodyPr wrap="square" rtlCol="0">
            <a:spAutoFit/>
          </a:bodyPr>
          <a:lstStyle/>
          <a:p>
            <a:pPr algn="ctr">
              <a:lnSpc>
                <a:spcPct val="120000"/>
              </a:lnSpc>
              <a:buClr>
                <a:schemeClr val="accent3">
                  <a:lumMod val="50000"/>
                </a:schemeClr>
              </a:buClr>
              <a:buNone/>
              <a:defRPr/>
            </a:pPr>
            <a:r>
              <a:rPr lang="en-GB" b="1" u="sng" dirty="0" smtClean="0">
                <a:solidFill>
                  <a:schemeClr val="bg1">
                    <a:lumMod val="95000"/>
                    <a:lumOff val="5000"/>
                  </a:schemeClr>
                </a:solidFill>
                <a:latin typeface="Cambria"/>
                <a:cs typeface="Cambria"/>
              </a:rPr>
              <a:t>Program 1: </a:t>
            </a:r>
            <a:endParaRPr lang="en-GB" b="1" u="sng"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b="1" dirty="0" smtClean="0">
                <a:solidFill>
                  <a:schemeClr val="bg1">
                    <a:lumMod val="95000"/>
                    <a:lumOff val="5000"/>
                  </a:schemeClr>
                </a:solidFill>
                <a:latin typeface="Cambria"/>
                <a:cs typeface="Cambria"/>
              </a:rPr>
              <a:t>EXPLORER </a:t>
            </a:r>
          </a:p>
          <a:p>
            <a:pPr algn="ctr">
              <a:lnSpc>
                <a:spcPct val="120000"/>
              </a:lnSpc>
              <a:buClr>
                <a:schemeClr val="accent3">
                  <a:lumMod val="50000"/>
                </a:schemeClr>
              </a:buClr>
              <a:buNone/>
              <a:defRPr/>
            </a:pPr>
            <a:r>
              <a:rPr lang="en-GB" dirty="0" smtClean="0">
                <a:solidFill>
                  <a:schemeClr val="bg1">
                    <a:lumMod val="95000"/>
                    <a:lumOff val="5000"/>
                  </a:schemeClr>
                </a:solidFill>
                <a:latin typeface="Cambria"/>
                <a:cs typeface="Cambria"/>
              </a:rPr>
              <a:t>2</a:t>
            </a:r>
            <a:r>
              <a:rPr lang="en-GB" baseline="30000" dirty="0" smtClean="0">
                <a:solidFill>
                  <a:schemeClr val="bg1">
                    <a:lumMod val="95000"/>
                    <a:lumOff val="5000"/>
                  </a:schemeClr>
                </a:solidFill>
                <a:latin typeface="Cambria"/>
                <a:cs typeface="Cambria"/>
              </a:rPr>
              <a:t>nd</a:t>
            </a:r>
            <a:r>
              <a:rPr lang="en-GB" dirty="0" smtClean="0">
                <a:solidFill>
                  <a:schemeClr val="bg1">
                    <a:lumMod val="95000"/>
                    <a:lumOff val="5000"/>
                  </a:schemeClr>
                </a:solidFill>
                <a:latin typeface="Cambria"/>
                <a:cs typeface="Cambria"/>
              </a:rPr>
              <a:t> </a:t>
            </a:r>
            <a:r>
              <a:rPr lang="en-GB" dirty="0" smtClean="0">
                <a:solidFill>
                  <a:schemeClr val="bg1">
                    <a:lumMod val="95000"/>
                    <a:lumOff val="5000"/>
                  </a:schemeClr>
                </a:solidFill>
                <a:latin typeface="Cambria"/>
                <a:cs typeface="Cambria"/>
              </a:rPr>
              <a:t>July – 22</a:t>
            </a:r>
            <a:r>
              <a:rPr lang="en-GB" baseline="30000" dirty="0" smtClean="0">
                <a:solidFill>
                  <a:schemeClr val="bg1">
                    <a:lumMod val="95000"/>
                    <a:lumOff val="5000"/>
                  </a:schemeClr>
                </a:solidFill>
                <a:latin typeface="Cambria"/>
                <a:cs typeface="Cambria"/>
              </a:rPr>
              <a:t>nd</a:t>
            </a:r>
            <a:r>
              <a:rPr lang="en-GB" dirty="0" smtClean="0">
                <a:solidFill>
                  <a:schemeClr val="bg1">
                    <a:lumMod val="95000"/>
                    <a:lumOff val="5000"/>
                  </a:schemeClr>
                </a:solidFill>
                <a:latin typeface="Cambria"/>
                <a:cs typeface="Cambria"/>
              </a:rPr>
              <a:t> July </a:t>
            </a:r>
            <a:endParaRPr lang="en-GB"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dirty="0" smtClean="0">
                <a:solidFill>
                  <a:schemeClr val="bg1">
                    <a:lumMod val="95000"/>
                    <a:lumOff val="5000"/>
                  </a:schemeClr>
                </a:solidFill>
                <a:latin typeface="Cambria"/>
                <a:cs typeface="Cambria"/>
              </a:rPr>
              <a:t>(</a:t>
            </a:r>
            <a:r>
              <a:rPr lang="en-GB" dirty="0" smtClean="0">
                <a:solidFill>
                  <a:schemeClr val="bg1">
                    <a:lumMod val="95000"/>
                    <a:lumOff val="5000"/>
                  </a:schemeClr>
                </a:solidFill>
                <a:latin typeface="Cambria"/>
                <a:cs typeface="Cambria"/>
              </a:rPr>
              <a:t>3 weeks</a:t>
            </a:r>
            <a:r>
              <a:rPr lang="en-GB" dirty="0" smtClean="0">
                <a:solidFill>
                  <a:schemeClr val="bg1">
                    <a:lumMod val="95000"/>
                    <a:lumOff val="5000"/>
                  </a:schemeClr>
                </a:solidFill>
                <a:latin typeface="Cambria"/>
                <a:cs typeface="Cambria"/>
              </a:rPr>
              <a:t>)</a:t>
            </a:r>
            <a:endParaRPr lang="en-GB" dirty="0" smtClean="0">
              <a:solidFill>
                <a:schemeClr val="bg1">
                  <a:lumMod val="95000"/>
                  <a:lumOff val="5000"/>
                </a:schemeClr>
              </a:solidFill>
              <a:latin typeface="Cambria"/>
              <a:cs typeface="Cambria"/>
            </a:endParaRPr>
          </a:p>
        </p:txBody>
      </p:sp>
      <p:sp>
        <p:nvSpPr>
          <p:cNvPr id="10" name="TextBox 9"/>
          <p:cNvSpPr txBox="1"/>
          <p:nvPr/>
        </p:nvSpPr>
        <p:spPr>
          <a:xfrm>
            <a:off x="3059832" y="1052736"/>
            <a:ext cx="3024336" cy="1421928"/>
          </a:xfrm>
          <a:prstGeom prst="rect">
            <a:avLst/>
          </a:prstGeom>
          <a:noFill/>
        </p:spPr>
        <p:txBody>
          <a:bodyPr wrap="square" rtlCol="0">
            <a:spAutoFit/>
          </a:bodyPr>
          <a:lstStyle/>
          <a:p>
            <a:pPr algn="ctr">
              <a:lnSpc>
                <a:spcPct val="120000"/>
              </a:lnSpc>
              <a:buClr>
                <a:schemeClr val="accent3">
                  <a:lumMod val="50000"/>
                </a:schemeClr>
              </a:buClr>
              <a:buNone/>
              <a:defRPr/>
            </a:pPr>
            <a:r>
              <a:rPr lang="en-GB" b="1" u="sng" dirty="0" smtClean="0">
                <a:solidFill>
                  <a:schemeClr val="bg1">
                    <a:lumMod val="95000"/>
                    <a:lumOff val="5000"/>
                  </a:schemeClr>
                </a:solidFill>
                <a:latin typeface="Cambria"/>
                <a:cs typeface="Cambria"/>
              </a:rPr>
              <a:t>Program </a:t>
            </a:r>
            <a:r>
              <a:rPr lang="en-GB" b="1" u="sng" dirty="0" smtClean="0">
                <a:solidFill>
                  <a:schemeClr val="bg1">
                    <a:lumMod val="95000"/>
                    <a:lumOff val="5000"/>
                  </a:schemeClr>
                </a:solidFill>
                <a:latin typeface="Cambria"/>
                <a:cs typeface="Cambria"/>
              </a:rPr>
              <a:t>2:  </a:t>
            </a:r>
            <a:endParaRPr lang="en-GB" b="1" u="sng"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b="1" dirty="0" smtClean="0">
                <a:solidFill>
                  <a:schemeClr val="bg1">
                    <a:lumMod val="95000"/>
                    <a:lumOff val="5000"/>
                  </a:schemeClr>
                </a:solidFill>
                <a:latin typeface="Cambria"/>
                <a:cs typeface="Cambria"/>
              </a:rPr>
              <a:t>LEADER </a:t>
            </a:r>
            <a:endParaRPr lang="en-GB" b="1"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dirty="0" smtClean="0">
                <a:solidFill>
                  <a:schemeClr val="bg1">
                    <a:lumMod val="95000"/>
                    <a:lumOff val="5000"/>
                  </a:schemeClr>
                </a:solidFill>
                <a:latin typeface="Cambria"/>
                <a:cs typeface="Cambria"/>
              </a:rPr>
              <a:t>24</a:t>
            </a:r>
            <a:r>
              <a:rPr lang="en-GB" baseline="30000" dirty="0" smtClean="0">
                <a:solidFill>
                  <a:schemeClr val="bg1">
                    <a:lumMod val="95000"/>
                    <a:lumOff val="5000"/>
                  </a:schemeClr>
                </a:solidFill>
                <a:latin typeface="Cambria"/>
                <a:cs typeface="Cambria"/>
              </a:rPr>
              <a:t>th</a:t>
            </a:r>
            <a:r>
              <a:rPr lang="en-GB" dirty="0" smtClean="0">
                <a:solidFill>
                  <a:schemeClr val="bg1">
                    <a:lumMod val="95000"/>
                    <a:lumOff val="5000"/>
                  </a:schemeClr>
                </a:solidFill>
                <a:latin typeface="Cambria"/>
                <a:cs typeface="Cambria"/>
              </a:rPr>
              <a:t> July – 6</a:t>
            </a:r>
            <a:r>
              <a:rPr lang="en-GB" baseline="30000" dirty="0" smtClean="0">
                <a:solidFill>
                  <a:schemeClr val="bg1">
                    <a:lumMod val="95000"/>
                    <a:lumOff val="5000"/>
                  </a:schemeClr>
                </a:solidFill>
                <a:latin typeface="Cambria"/>
                <a:cs typeface="Cambria"/>
              </a:rPr>
              <a:t>th</a:t>
            </a:r>
            <a:r>
              <a:rPr lang="en-GB" dirty="0" smtClean="0">
                <a:solidFill>
                  <a:schemeClr val="bg1">
                    <a:lumMod val="95000"/>
                    <a:lumOff val="5000"/>
                  </a:schemeClr>
                </a:solidFill>
                <a:latin typeface="Cambria"/>
                <a:cs typeface="Cambria"/>
              </a:rPr>
              <a:t> August  </a:t>
            </a:r>
            <a:endParaRPr lang="en-GB"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dirty="0" smtClean="0">
                <a:solidFill>
                  <a:schemeClr val="bg1">
                    <a:lumMod val="95000"/>
                    <a:lumOff val="5000"/>
                  </a:schemeClr>
                </a:solidFill>
                <a:latin typeface="Cambria"/>
                <a:cs typeface="Cambria"/>
              </a:rPr>
              <a:t>(</a:t>
            </a:r>
            <a:r>
              <a:rPr lang="en-GB" dirty="0" smtClean="0">
                <a:solidFill>
                  <a:schemeClr val="bg1">
                    <a:lumMod val="95000"/>
                    <a:lumOff val="5000"/>
                  </a:schemeClr>
                </a:solidFill>
                <a:latin typeface="Cambria"/>
                <a:cs typeface="Cambria"/>
              </a:rPr>
              <a:t>2 weeks</a:t>
            </a:r>
            <a:r>
              <a:rPr lang="en-GB" dirty="0" smtClean="0">
                <a:solidFill>
                  <a:schemeClr val="bg1">
                    <a:lumMod val="95000"/>
                    <a:lumOff val="5000"/>
                  </a:schemeClr>
                </a:solidFill>
                <a:latin typeface="Cambria"/>
                <a:cs typeface="Cambria"/>
              </a:rPr>
              <a:t>)</a:t>
            </a:r>
            <a:endParaRPr lang="en-GB" dirty="0" smtClean="0">
              <a:solidFill>
                <a:schemeClr val="bg1">
                  <a:lumMod val="95000"/>
                  <a:lumOff val="5000"/>
                </a:schemeClr>
              </a:solidFill>
              <a:latin typeface="Cambria"/>
              <a:cs typeface="Cambria"/>
            </a:endParaRPr>
          </a:p>
        </p:txBody>
      </p:sp>
      <p:sp>
        <p:nvSpPr>
          <p:cNvPr id="11" name="TextBox 10"/>
          <p:cNvSpPr txBox="1"/>
          <p:nvPr/>
        </p:nvSpPr>
        <p:spPr>
          <a:xfrm>
            <a:off x="6300192" y="1052736"/>
            <a:ext cx="2772816" cy="1421928"/>
          </a:xfrm>
          <a:prstGeom prst="rect">
            <a:avLst/>
          </a:prstGeom>
          <a:noFill/>
        </p:spPr>
        <p:txBody>
          <a:bodyPr wrap="square" rtlCol="0">
            <a:spAutoFit/>
          </a:bodyPr>
          <a:lstStyle/>
          <a:p>
            <a:pPr algn="ctr">
              <a:lnSpc>
                <a:spcPct val="120000"/>
              </a:lnSpc>
              <a:buClr>
                <a:schemeClr val="accent3">
                  <a:lumMod val="50000"/>
                </a:schemeClr>
              </a:buClr>
              <a:buNone/>
              <a:defRPr/>
            </a:pPr>
            <a:r>
              <a:rPr lang="en-GB" b="1" u="sng" dirty="0" smtClean="0">
                <a:solidFill>
                  <a:schemeClr val="bg1">
                    <a:lumMod val="95000"/>
                    <a:lumOff val="5000"/>
                  </a:schemeClr>
                </a:solidFill>
                <a:latin typeface="Cambria"/>
                <a:cs typeface="Cambria"/>
              </a:rPr>
              <a:t>Program </a:t>
            </a:r>
            <a:r>
              <a:rPr lang="en-GB" b="1" u="sng" dirty="0" smtClean="0">
                <a:solidFill>
                  <a:schemeClr val="bg1">
                    <a:lumMod val="95000"/>
                    <a:lumOff val="5000"/>
                  </a:schemeClr>
                </a:solidFill>
                <a:latin typeface="Cambria"/>
                <a:cs typeface="Cambria"/>
              </a:rPr>
              <a:t>3: </a:t>
            </a:r>
            <a:endParaRPr lang="en-GB" b="1" u="sng"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b="1" dirty="0" smtClean="0">
                <a:solidFill>
                  <a:schemeClr val="bg1">
                    <a:lumMod val="95000"/>
                    <a:lumOff val="5000"/>
                  </a:schemeClr>
                </a:solidFill>
                <a:latin typeface="Cambria"/>
                <a:cs typeface="Cambria"/>
              </a:rPr>
              <a:t>SCHOLAR </a:t>
            </a:r>
            <a:endParaRPr lang="en-GB" b="1"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dirty="0" smtClean="0">
                <a:solidFill>
                  <a:schemeClr val="bg1">
                    <a:lumMod val="95000"/>
                    <a:lumOff val="5000"/>
                  </a:schemeClr>
                </a:solidFill>
                <a:latin typeface="Cambria"/>
                <a:cs typeface="Cambria"/>
              </a:rPr>
              <a:t>7</a:t>
            </a:r>
            <a:r>
              <a:rPr lang="en-GB" baseline="30000" dirty="0" smtClean="0">
                <a:solidFill>
                  <a:schemeClr val="bg1">
                    <a:lumMod val="95000"/>
                    <a:lumOff val="5000"/>
                  </a:schemeClr>
                </a:solidFill>
                <a:latin typeface="Cambria"/>
                <a:cs typeface="Cambria"/>
              </a:rPr>
              <a:t>th</a:t>
            </a:r>
            <a:r>
              <a:rPr lang="en-GB" dirty="0" smtClean="0">
                <a:solidFill>
                  <a:schemeClr val="bg1">
                    <a:lumMod val="95000"/>
                    <a:lumOff val="5000"/>
                  </a:schemeClr>
                </a:solidFill>
                <a:latin typeface="Cambria"/>
                <a:cs typeface="Cambria"/>
              </a:rPr>
              <a:t> August – 20</a:t>
            </a:r>
            <a:r>
              <a:rPr lang="en-GB" baseline="30000" dirty="0" smtClean="0">
                <a:solidFill>
                  <a:schemeClr val="bg1">
                    <a:lumMod val="95000"/>
                    <a:lumOff val="5000"/>
                  </a:schemeClr>
                </a:solidFill>
                <a:latin typeface="Cambria"/>
                <a:cs typeface="Cambria"/>
              </a:rPr>
              <a:t>th</a:t>
            </a:r>
            <a:r>
              <a:rPr lang="en-GB" dirty="0" smtClean="0">
                <a:solidFill>
                  <a:schemeClr val="bg1">
                    <a:lumMod val="95000"/>
                    <a:lumOff val="5000"/>
                  </a:schemeClr>
                </a:solidFill>
                <a:latin typeface="Cambria"/>
                <a:cs typeface="Cambria"/>
              </a:rPr>
              <a:t> August </a:t>
            </a:r>
            <a:endParaRPr lang="en-GB" dirty="0" smtClean="0">
              <a:solidFill>
                <a:schemeClr val="bg1">
                  <a:lumMod val="95000"/>
                  <a:lumOff val="5000"/>
                </a:schemeClr>
              </a:solidFill>
              <a:latin typeface="Cambria"/>
              <a:cs typeface="Cambria"/>
            </a:endParaRPr>
          </a:p>
          <a:p>
            <a:pPr algn="ctr">
              <a:lnSpc>
                <a:spcPct val="120000"/>
              </a:lnSpc>
              <a:buClr>
                <a:schemeClr val="accent3">
                  <a:lumMod val="50000"/>
                </a:schemeClr>
              </a:buClr>
              <a:buNone/>
              <a:defRPr/>
            </a:pPr>
            <a:r>
              <a:rPr lang="en-GB" dirty="0" smtClean="0">
                <a:solidFill>
                  <a:schemeClr val="bg1">
                    <a:lumMod val="95000"/>
                    <a:lumOff val="5000"/>
                  </a:schemeClr>
                </a:solidFill>
                <a:latin typeface="Cambria"/>
                <a:cs typeface="Cambria"/>
              </a:rPr>
              <a:t>(</a:t>
            </a:r>
            <a:r>
              <a:rPr lang="en-GB" dirty="0" smtClean="0">
                <a:solidFill>
                  <a:schemeClr val="bg1">
                    <a:lumMod val="95000"/>
                    <a:lumOff val="5000"/>
                  </a:schemeClr>
                </a:solidFill>
                <a:latin typeface="Cambria"/>
                <a:cs typeface="Cambria"/>
              </a:rPr>
              <a:t>2 weeks)</a:t>
            </a:r>
            <a:endParaRPr lang="en-GB" dirty="0">
              <a:solidFill>
                <a:schemeClr val="bg1">
                  <a:lumMod val="95000"/>
                  <a:lumOff val="5000"/>
                </a:schemeClr>
              </a:solidFill>
            </a:endParaRPr>
          </a:p>
        </p:txBody>
      </p:sp>
      <p:graphicFrame>
        <p:nvGraphicFramePr>
          <p:cNvPr id="12" name="Content Placeholder 6"/>
          <p:cNvGraphicFramePr>
            <a:graphicFrameLocks noGrp="1"/>
          </p:cNvGraphicFramePr>
          <p:nvPr>
            <p:ph idx="1"/>
            <p:extLst>
              <p:ext uri="{D42A27DB-BD31-4B8C-83A1-F6EECF244321}">
                <p14:modId xmlns="" xmlns:p14="http://schemas.microsoft.com/office/powerpoint/2010/main" val="4249333725"/>
              </p:ext>
            </p:extLst>
          </p:nvPr>
        </p:nvGraphicFramePr>
        <p:xfrm>
          <a:off x="251520" y="2492114"/>
          <a:ext cx="2427923" cy="4221091"/>
        </p:xfrm>
        <a:graphic>
          <a:graphicData uri="http://schemas.openxmlformats.org/drawingml/2006/table">
            <a:tbl>
              <a:tblPr firstRow="1" bandRow="1">
                <a:tableStyleId>{21E4AEA4-8DFA-4A89-87EB-49C32662AFE0}</a:tableStyleId>
              </a:tblPr>
              <a:tblGrid>
                <a:gridCol w="767080">
                  <a:extLst>
                    <a:ext uri="{9D8B030D-6E8A-4147-A177-3AD203B41FA5}">
                      <a16:colId xmlns="" xmlns:a16="http://schemas.microsoft.com/office/drawing/2014/main" val="20000"/>
                    </a:ext>
                  </a:extLst>
                </a:gridCol>
                <a:gridCol w="1660843">
                  <a:extLst>
                    <a:ext uri="{9D8B030D-6E8A-4147-A177-3AD203B41FA5}">
                      <a16:colId xmlns="" xmlns:a16="http://schemas.microsoft.com/office/drawing/2014/main" val="20001"/>
                    </a:ext>
                  </a:extLst>
                </a:gridCol>
              </a:tblGrid>
              <a:tr h="373006">
                <a:tc gridSpan="2">
                  <a:txBody>
                    <a:bodyPr/>
                    <a:lstStyle/>
                    <a:p>
                      <a:pPr algn="ctr"/>
                      <a:r>
                        <a:rPr lang="en-US" sz="1400" dirty="0"/>
                        <a:t>Typical Weekday</a:t>
                      </a:r>
                      <a:endParaRPr lang="en-US" sz="1400" b="1" dirty="0"/>
                    </a:p>
                  </a:txBody>
                  <a:tcPr/>
                </a:tc>
                <a:tc hMerge="1">
                  <a:txBody>
                    <a:bodyPr/>
                    <a:lstStyle/>
                    <a:p>
                      <a:endParaRPr lang="en-US" dirty="0"/>
                    </a:p>
                  </a:txBody>
                  <a:tcPr/>
                </a:tc>
                <a:extLst>
                  <a:ext uri="{0D108BD9-81ED-4DB2-BD59-A6C34878D82A}">
                    <a16:rowId xmlns="" xmlns:a16="http://schemas.microsoft.com/office/drawing/2014/main" val="10000"/>
                  </a:ext>
                </a:extLst>
              </a:tr>
              <a:tr h="315417">
                <a:tc>
                  <a:txBody>
                    <a:bodyPr/>
                    <a:lstStyle/>
                    <a:p>
                      <a:pPr algn="ctr"/>
                      <a:r>
                        <a:rPr lang="en-US" sz="1200" dirty="0"/>
                        <a:t>Time</a:t>
                      </a:r>
                      <a:endParaRPr lang="en-US" sz="1200" b="1" dirty="0">
                        <a:latin typeface="+mj-lt"/>
                      </a:endParaRPr>
                    </a:p>
                  </a:txBody>
                  <a:tcPr/>
                </a:tc>
                <a:tc>
                  <a:txBody>
                    <a:bodyPr/>
                    <a:lstStyle/>
                    <a:p>
                      <a:pPr algn="ctr"/>
                      <a:r>
                        <a:rPr lang="en-US" sz="1200" dirty="0"/>
                        <a:t>Activity </a:t>
                      </a:r>
                      <a:endParaRPr lang="en-US" sz="1200" b="1" dirty="0">
                        <a:latin typeface="+mj-lt"/>
                      </a:endParaRPr>
                    </a:p>
                  </a:txBody>
                  <a:tcPr/>
                </a:tc>
                <a:extLst>
                  <a:ext uri="{0D108BD9-81ED-4DB2-BD59-A6C34878D82A}">
                    <a16:rowId xmlns="" xmlns:a16="http://schemas.microsoft.com/office/drawing/2014/main" val="10002"/>
                  </a:ext>
                </a:extLst>
              </a:tr>
              <a:tr h="315417">
                <a:tc gridSpan="2">
                  <a:txBody>
                    <a:bodyPr/>
                    <a:lstStyle/>
                    <a:p>
                      <a:pPr algn="ctr"/>
                      <a:r>
                        <a:rPr lang="en-US" sz="1200" dirty="0"/>
                        <a:t>Breakfast in College</a:t>
                      </a:r>
                      <a:endParaRPr lang="en-US" sz="1200" dirty="0">
                        <a:latin typeface="+mj-lt"/>
                      </a:endParaRPr>
                    </a:p>
                  </a:txBody>
                  <a:tcPr/>
                </a:tc>
                <a:tc hMerge="1">
                  <a:txBody>
                    <a:bodyPr/>
                    <a:lstStyle/>
                    <a:p>
                      <a:endParaRPr lang="en-US" dirty="0"/>
                    </a:p>
                  </a:txBody>
                  <a:tcPr/>
                </a:tc>
                <a:extLst>
                  <a:ext uri="{0D108BD9-81ED-4DB2-BD59-A6C34878D82A}">
                    <a16:rowId xmlns="" xmlns:a16="http://schemas.microsoft.com/office/drawing/2014/main" val="10003"/>
                  </a:ext>
                </a:extLst>
              </a:tr>
              <a:tr h="315417">
                <a:tc>
                  <a:txBody>
                    <a:bodyPr/>
                    <a:lstStyle/>
                    <a:p>
                      <a:pPr algn="ctr"/>
                      <a:r>
                        <a:rPr lang="en-US" sz="1200" b="1" dirty="0"/>
                        <a:t>9am</a:t>
                      </a:r>
                      <a:endParaRPr lang="en-US" sz="1200" b="1" dirty="0">
                        <a:latin typeface="+mj-lt"/>
                      </a:endParaRPr>
                    </a:p>
                  </a:txBody>
                  <a:tcPr/>
                </a:tc>
                <a:tc>
                  <a:txBody>
                    <a:bodyPr/>
                    <a:lstStyle/>
                    <a:p>
                      <a:pPr algn="ctr"/>
                      <a:r>
                        <a:rPr lang="en-US" sz="1200" b="1" dirty="0"/>
                        <a:t>Subject Classes</a:t>
                      </a:r>
                      <a:r>
                        <a:rPr lang="en-US" sz="1200" b="1" baseline="0" dirty="0"/>
                        <a:t> </a:t>
                      </a:r>
                      <a:endParaRPr lang="en-US" sz="1200" b="1" dirty="0">
                        <a:latin typeface="+mj-lt"/>
                      </a:endParaRPr>
                    </a:p>
                  </a:txBody>
                  <a:tcPr/>
                </a:tc>
                <a:extLst>
                  <a:ext uri="{0D108BD9-81ED-4DB2-BD59-A6C34878D82A}">
                    <a16:rowId xmlns="" xmlns:a16="http://schemas.microsoft.com/office/drawing/2014/main" val="10004"/>
                  </a:ext>
                </a:extLst>
              </a:tr>
              <a:tr h="567750">
                <a:tc>
                  <a:txBody>
                    <a:bodyPr/>
                    <a:lstStyle/>
                    <a:p>
                      <a:pPr algn="ctr"/>
                      <a:r>
                        <a:rPr lang="en-US" sz="1200" dirty="0"/>
                        <a:t>1pm</a:t>
                      </a:r>
                      <a:endParaRPr lang="en-US" sz="1200" dirty="0">
                        <a:latin typeface="+mj-lt"/>
                      </a:endParaRPr>
                    </a:p>
                  </a:txBody>
                  <a:tcPr/>
                </a:tc>
                <a:tc>
                  <a:txBody>
                    <a:bodyPr/>
                    <a:lstStyle/>
                    <a:p>
                      <a:pPr algn="ctr"/>
                      <a:r>
                        <a:rPr lang="en-US" sz="1200" dirty="0"/>
                        <a:t>Lunch</a:t>
                      </a:r>
                      <a:r>
                        <a:rPr lang="en-US" sz="1200" baseline="0" dirty="0"/>
                        <a:t> – Free time</a:t>
                      </a:r>
                      <a:endParaRPr lang="en-US" sz="1200" dirty="0">
                        <a:latin typeface="+mj-lt"/>
                      </a:endParaRPr>
                    </a:p>
                  </a:txBody>
                  <a:tcPr/>
                </a:tc>
                <a:extLst>
                  <a:ext uri="{0D108BD9-81ED-4DB2-BD59-A6C34878D82A}">
                    <a16:rowId xmlns="" xmlns:a16="http://schemas.microsoft.com/office/drawing/2014/main" val="10005"/>
                  </a:ext>
                </a:extLst>
              </a:tr>
              <a:tr h="567750">
                <a:tc>
                  <a:txBody>
                    <a:bodyPr/>
                    <a:lstStyle/>
                    <a:p>
                      <a:pPr algn="ctr"/>
                      <a:r>
                        <a:rPr lang="en-US" sz="1200" dirty="0"/>
                        <a:t>2.30pm</a:t>
                      </a:r>
                      <a:endParaRPr lang="en-US" sz="1200" dirty="0">
                        <a:latin typeface="+mj-lt"/>
                      </a:endParaRPr>
                    </a:p>
                  </a:txBody>
                  <a:tcPr anchor="ctr"/>
                </a:tc>
                <a:tc>
                  <a:txBody>
                    <a:bodyPr/>
                    <a:lstStyle/>
                    <a:p>
                      <a:pPr algn="ctr"/>
                      <a:r>
                        <a:rPr lang="en-US" sz="1200" baseline="0" dirty="0"/>
                        <a:t>Afternoon Activities</a:t>
                      </a:r>
                      <a:endParaRPr lang="en-US" sz="1200" baseline="0" dirty="0">
                        <a:latin typeface="+mj-lt"/>
                      </a:endParaRPr>
                    </a:p>
                  </a:txBody>
                  <a:tcPr/>
                </a:tc>
                <a:extLst>
                  <a:ext uri="{0D108BD9-81ED-4DB2-BD59-A6C34878D82A}">
                    <a16:rowId xmlns="" xmlns:a16="http://schemas.microsoft.com/office/drawing/2014/main" val="10006"/>
                  </a:ext>
                </a:extLst>
              </a:tr>
              <a:tr h="315417">
                <a:tc gridSpan="2">
                  <a:txBody>
                    <a:bodyPr/>
                    <a:lstStyle/>
                    <a:p>
                      <a:pPr algn="ctr"/>
                      <a:r>
                        <a:rPr lang="en-US" sz="1200" dirty="0"/>
                        <a:t>Dinner in</a:t>
                      </a:r>
                      <a:r>
                        <a:rPr lang="en-US" sz="1200" baseline="0" dirty="0"/>
                        <a:t> College</a:t>
                      </a:r>
                      <a:endParaRPr lang="en-US" sz="1200" dirty="0">
                        <a:latin typeface="+mj-lt"/>
                      </a:endParaRPr>
                    </a:p>
                  </a:txBody>
                  <a:tcPr/>
                </a:tc>
                <a:tc hMerge="1">
                  <a:txBody>
                    <a:bodyPr/>
                    <a:lstStyle/>
                    <a:p>
                      <a:endParaRPr lang="en-US" dirty="0"/>
                    </a:p>
                  </a:txBody>
                  <a:tcPr/>
                </a:tc>
                <a:extLst>
                  <a:ext uri="{0D108BD9-81ED-4DB2-BD59-A6C34878D82A}">
                    <a16:rowId xmlns="" xmlns:a16="http://schemas.microsoft.com/office/drawing/2014/main" val="10007"/>
                  </a:ext>
                </a:extLst>
              </a:tr>
              <a:tr h="567750">
                <a:tc>
                  <a:txBody>
                    <a:bodyPr/>
                    <a:lstStyle/>
                    <a:p>
                      <a:pPr algn="ctr"/>
                      <a:r>
                        <a:rPr lang="en-US" sz="1200" dirty="0"/>
                        <a:t>7pm</a:t>
                      </a:r>
                      <a:endParaRPr lang="en-US" sz="1200" dirty="0">
                        <a:latin typeface="+mj-lt"/>
                      </a:endParaRPr>
                    </a:p>
                  </a:txBody>
                  <a:tcPr/>
                </a:tc>
                <a:tc>
                  <a:txBody>
                    <a:bodyPr/>
                    <a:lstStyle/>
                    <a:p>
                      <a:pPr algn="ctr"/>
                      <a:r>
                        <a:rPr lang="en-US" sz="1200" dirty="0"/>
                        <a:t>Evening Lectures</a:t>
                      </a:r>
                      <a:endParaRPr lang="en-US" sz="1200" dirty="0">
                        <a:latin typeface="+mj-lt"/>
                      </a:endParaRPr>
                    </a:p>
                  </a:txBody>
                  <a:tcPr/>
                </a:tc>
                <a:extLst>
                  <a:ext uri="{0D108BD9-81ED-4DB2-BD59-A6C34878D82A}">
                    <a16:rowId xmlns="" xmlns:a16="http://schemas.microsoft.com/office/drawing/2014/main" val="10008"/>
                  </a:ext>
                </a:extLst>
              </a:tr>
              <a:tr h="567750">
                <a:tc>
                  <a:txBody>
                    <a:bodyPr/>
                    <a:lstStyle/>
                    <a:p>
                      <a:pPr algn="ctr"/>
                      <a:r>
                        <a:rPr lang="en-US" sz="1200" dirty="0"/>
                        <a:t>8pm</a:t>
                      </a:r>
                      <a:endParaRPr lang="en-US" sz="1200" dirty="0">
                        <a:latin typeface="+mj-lt"/>
                      </a:endParaRPr>
                    </a:p>
                  </a:txBody>
                  <a:tcPr/>
                </a:tc>
                <a:tc>
                  <a:txBody>
                    <a:bodyPr/>
                    <a:lstStyle/>
                    <a:p>
                      <a:pPr algn="ctr"/>
                      <a:r>
                        <a:rPr lang="en-US" sz="1200" dirty="0"/>
                        <a:t>Evening Activities</a:t>
                      </a:r>
                      <a:endParaRPr lang="en-US" sz="1200" dirty="0">
                        <a:latin typeface="+mj-lt"/>
                      </a:endParaRPr>
                    </a:p>
                  </a:txBody>
                  <a:tcPr/>
                </a:tc>
                <a:extLst>
                  <a:ext uri="{0D108BD9-81ED-4DB2-BD59-A6C34878D82A}">
                    <a16:rowId xmlns="" xmlns:a16="http://schemas.microsoft.com/office/drawing/2014/main" val="10009"/>
                  </a:ext>
                </a:extLst>
              </a:tr>
              <a:tr h="315417">
                <a:tc gridSpan="2">
                  <a:txBody>
                    <a:bodyPr/>
                    <a:lstStyle/>
                    <a:p>
                      <a:pPr algn="ctr"/>
                      <a:r>
                        <a:rPr lang="en-US" sz="1200" dirty="0"/>
                        <a:t>Evening Curfew </a:t>
                      </a:r>
                      <a:endParaRPr lang="en-US" sz="1200" dirty="0">
                        <a:latin typeface="+mj-lt"/>
                      </a:endParaRPr>
                    </a:p>
                  </a:txBody>
                  <a:tcPr/>
                </a:tc>
                <a:tc hMerge="1">
                  <a:txBody>
                    <a:bodyPr/>
                    <a:lstStyle/>
                    <a:p>
                      <a:pPr algn="ctr"/>
                      <a:endParaRPr lang="en-US" sz="1900" dirty="0">
                        <a:latin typeface="+mj-lt"/>
                      </a:endParaRPr>
                    </a:p>
                  </a:txBody>
                  <a:tcPr/>
                </a:tc>
                <a:extLst>
                  <a:ext uri="{0D108BD9-81ED-4DB2-BD59-A6C34878D82A}">
                    <a16:rowId xmlns="" xmlns:a16="http://schemas.microsoft.com/office/drawing/2014/main" val="10010"/>
                  </a:ext>
                </a:extLst>
              </a:tr>
            </a:tbl>
          </a:graphicData>
        </a:graphic>
      </p:graphicFrame>
      <p:graphicFrame>
        <p:nvGraphicFramePr>
          <p:cNvPr id="13" name="Content Placeholder 6"/>
          <p:cNvGraphicFramePr>
            <a:graphicFrameLocks/>
          </p:cNvGraphicFramePr>
          <p:nvPr>
            <p:extLst>
              <p:ext uri="{D42A27DB-BD31-4B8C-83A1-F6EECF244321}">
                <p14:modId xmlns="" xmlns:p14="http://schemas.microsoft.com/office/powerpoint/2010/main" val="4249333725"/>
              </p:ext>
            </p:extLst>
          </p:nvPr>
        </p:nvGraphicFramePr>
        <p:xfrm>
          <a:off x="3419872" y="2492896"/>
          <a:ext cx="2512060" cy="4203849"/>
        </p:xfrm>
        <a:graphic>
          <a:graphicData uri="http://schemas.openxmlformats.org/drawingml/2006/table">
            <a:tbl>
              <a:tblPr firstRow="1" bandRow="1">
                <a:tableStyleId>{F5AB1C69-6EDB-4FF4-983F-18BD219EF322}</a:tableStyleId>
              </a:tblPr>
              <a:tblGrid>
                <a:gridCol w="851217">
                  <a:extLst>
                    <a:ext uri="{9D8B030D-6E8A-4147-A177-3AD203B41FA5}">
                      <a16:colId xmlns="" xmlns:a16="http://schemas.microsoft.com/office/drawing/2014/main" val="20000"/>
                    </a:ext>
                  </a:extLst>
                </a:gridCol>
                <a:gridCol w="1660843">
                  <a:extLst>
                    <a:ext uri="{9D8B030D-6E8A-4147-A177-3AD203B41FA5}">
                      <a16:colId xmlns="" xmlns:a16="http://schemas.microsoft.com/office/drawing/2014/main" val="20001"/>
                    </a:ext>
                  </a:extLst>
                </a:gridCol>
              </a:tblGrid>
              <a:tr h="373006">
                <a:tc gridSpan="2">
                  <a:txBody>
                    <a:bodyPr/>
                    <a:lstStyle/>
                    <a:p>
                      <a:pPr algn="ctr"/>
                      <a:r>
                        <a:rPr lang="en-US" sz="1400" dirty="0"/>
                        <a:t>Typical Weekday</a:t>
                      </a:r>
                      <a:endParaRPr lang="en-US" sz="1400" b="1" dirty="0"/>
                    </a:p>
                  </a:txBody>
                  <a:tcPr/>
                </a:tc>
                <a:tc hMerge="1">
                  <a:txBody>
                    <a:bodyPr/>
                    <a:lstStyle/>
                    <a:p>
                      <a:endParaRPr lang="en-US" dirty="0"/>
                    </a:p>
                  </a:txBody>
                  <a:tcPr/>
                </a:tc>
                <a:extLst>
                  <a:ext uri="{0D108BD9-81ED-4DB2-BD59-A6C34878D82A}">
                    <a16:rowId xmlns="" xmlns:a16="http://schemas.microsoft.com/office/drawing/2014/main" val="10000"/>
                  </a:ext>
                </a:extLst>
              </a:tr>
              <a:tr h="315417">
                <a:tc>
                  <a:txBody>
                    <a:bodyPr/>
                    <a:lstStyle/>
                    <a:p>
                      <a:pPr algn="ctr"/>
                      <a:r>
                        <a:rPr lang="en-US" sz="1200" dirty="0"/>
                        <a:t>Time</a:t>
                      </a:r>
                      <a:endParaRPr lang="en-US" sz="1200" b="1" dirty="0">
                        <a:latin typeface="+mj-lt"/>
                      </a:endParaRPr>
                    </a:p>
                  </a:txBody>
                  <a:tcPr/>
                </a:tc>
                <a:tc>
                  <a:txBody>
                    <a:bodyPr/>
                    <a:lstStyle/>
                    <a:p>
                      <a:pPr algn="ctr"/>
                      <a:r>
                        <a:rPr lang="en-US" sz="1200" dirty="0"/>
                        <a:t>Activity </a:t>
                      </a:r>
                      <a:endParaRPr lang="en-US" sz="1200" b="1" dirty="0">
                        <a:latin typeface="+mj-lt"/>
                      </a:endParaRPr>
                    </a:p>
                  </a:txBody>
                  <a:tcPr/>
                </a:tc>
                <a:extLst>
                  <a:ext uri="{0D108BD9-81ED-4DB2-BD59-A6C34878D82A}">
                    <a16:rowId xmlns="" xmlns:a16="http://schemas.microsoft.com/office/drawing/2014/main" val="10002"/>
                  </a:ext>
                </a:extLst>
              </a:tr>
              <a:tr h="315417">
                <a:tc gridSpan="2">
                  <a:txBody>
                    <a:bodyPr/>
                    <a:lstStyle/>
                    <a:p>
                      <a:pPr algn="ctr"/>
                      <a:r>
                        <a:rPr lang="en-US" sz="1200" dirty="0"/>
                        <a:t>Breakfast in College</a:t>
                      </a:r>
                      <a:endParaRPr lang="en-US" sz="1200" dirty="0">
                        <a:latin typeface="+mj-lt"/>
                      </a:endParaRPr>
                    </a:p>
                  </a:txBody>
                  <a:tcPr/>
                </a:tc>
                <a:tc hMerge="1">
                  <a:txBody>
                    <a:bodyPr/>
                    <a:lstStyle/>
                    <a:p>
                      <a:endParaRPr lang="en-US" dirty="0"/>
                    </a:p>
                  </a:txBody>
                  <a:tcPr/>
                </a:tc>
                <a:extLst>
                  <a:ext uri="{0D108BD9-81ED-4DB2-BD59-A6C34878D82A}">
                    <a16:rowId xmlns="" xmlns:a16="http://schemas.microsoft.com/office/drawing/2014/main" val="10003"/>
                  </a:ext>
                </a:extLst>
              </a:tr>
              <a:tr h="315417">
                <a:tc>
                  <a:txBody>
                    <a:bodyPr/>
                    <a:lstStyle/>
                    <a:p>
                      <a:pPr algn="ctr"/>
                      <a:r>
                        <a:rPr lang="en-US" sz="1200" b="1" dirty="0"/>
                        <a:t>9am</a:t>
                      </a:r>
                      <a:endParaRPr lang="en-US" sz="1200" b="1" dirty="0">
                        <a:latin typeface="+mj-lt"/>
                      </a:endParaRPr>
                    </a:p>
                  </a:txBody>
                  <a:tcPr/>
                </a:tc>
                <a:tc>
                  <a:txBody>
                    <a:bodyPr/>
                    <a:lstStyle/>
                    <a:p>
                      <a:pPr algn="ctr"/>
                      <a:r>
                        <a:rPr lang="en-US" sz="1200" b="1" dirty="0"/>
                        <a:t>Subject Classes</a:t>
                      </a:r>
                      <a:r>
                        <a:rPr lang="en-US" sz="1200" b="1" baseline="0" dirty="0"/>
                        <a:t> </a:t>
                      </a:r>
                      <a:endParaRPr lang="en-US" sz="1200" b="1" dirty="0">
                        <a:latin typeface="+mj-lt"/>
                      </a:endParaRPr>
                    </a:p>
                  </a:txBody>
                  <a:tcPr/>
                </a:tc>
                <a:extLst>
                  <a:ext uri="{0D108BD9-81ED-4DB2-BD59-A6C34878D82A}">
                    <a16:rowId xmlns="" xmlns:a16="http://schemas.microsoft.com/office/drawing/2014/main" val="10004"/>
                  </a:ext>
                </a:extLst>
              </a:tr>
              <a:tr h="567750">
                <a:tc>
                  <a:txBody>
                    <a:bodyPr/>
                    <a:lstStyle/>
                    <a:p>
                      <a:pPr algn="ctr"/>
                      <a:r>
                        <a:rPr lang="en-US" sz="1200" dirty="0" smtClean="0"/>
                        <a:t>12.30pm</a:t>
                      </a:r>
                      <a:endParaRPr lang="en-US" sz="1200" dirty="0">
                        <a:latin typeface="+mj-lt"/>
                      </a:endParaRPr>
                    </a:p>
                  </a:txBody>
                  <a:tcPr/>
                </a:tc>
                <a:tc>
                  <a:txBody>
                    <a:bodyPr/>
                    <a:lstStyle/>
                    <a:p>
                      <a:pPr algn="ctr"/>
                      <a:r>
                        <a:rPr lang="en-US" sz="1200" dirty="0"/>
                        <a:t>Lunch</a:t>
                      </a:r>
                      <a:r>
                        <a:rPr lang="en-US" sz="1200" baseline="0" dirty="0"/>
                        <a:t> – Free time</a:t>
                      </a:r>
                      <a:endParaRPr lang="en-US" sz="1200" dirty="0">
                        <a:latin typeface="+mj-lt"/>
                      </a:endParaRPr>
                    </a:p>
                  </a:txBody>
                  <a:tcPr/>
                </a:tc>
                <a:extLst>
                  <a:ext uri="{0D108BD9-81ED-4DB2-BD59-A6C34878D82A}">
                    <a16:rowId xmlns="" xmlns:a16="http://schemas.microsoft.com/office/drawing/2014/main" val="10005"/>
                  </a:ext>
                </a:extLst>
              </a:tr>
              <a:tr h="567750">
                <a:tc>
                  <a:txBody>
                    <a:bodyPr/>
                    <a:lstStyle/>
                    <a:p>
                      <a:pPr algn="ctr"/>
                      <a:r>
                        <a:rPr lang="en-US" sz="1200" dirty="0"/>
                        <a:t>2.30pm</a:t>
                      </a:r>
                      <a:endParaRPr lang="en-US" sz="1200" dirty="0">
                        <a:latin typeface="+mj-lt"/>
                      </a:endParaRPr>
                    </a:p>
                  </a:txBody>
                  <a:tcPr anchor="ctr"/>
                </a:tc>
                <a:tc>
                  <a:txBody>
                    <a:bodyPr/>
                    <a:lstStyle/>
                    <a:p>
                      <a:pPr algn="ctr"/>
                      <a:r>
                        <a:rPr lang="en-US" sz="1200" baseline="0" dirty="0"/>
                        <a:t>Afternoon </a:t>
                      </a:r>
                      <a:r>
                        <a:rPr lang="en-US" sz="1200" baseline="0" dirty="0" smtClean="0"/>
                        <a:t>Activities or Leadership workshop</a:t>
                      </a:r>
                      <a:endParaRPr lang="en-US" sz="1200" baseline="0" dirty="0">
                        <a:latin typeface="+mj-lt"/>
                      </a:endParaRPr>
                    </a:p>
                  </a:txBody>
                  <a:tcPr/>
                </a:tc>
                <a:extLst>
                  <a:ext uri="{0D108BD9-81ED-4DB2-BD59-A6C34878D82A}">
                    <a16:rowId xmlns="" xmlns:a16="http://schemas.microsoft.com/office/drawing/2014/main" val="10006"/>
                  </a:ext>
                </a:extLst>
              </a:tr>
              <a:tr h="315417">
                <a:tc gridSpan="2">
                  <a:txBody>
                    <a:bodyPr/>
                    <a:lstStyle/>
                    <a:p>
                      <a:pPr algn="ctr"/>
                      <a:r>
                        <a:rPr lang="en-US" sz="1200" dirty="0"/>
                        <a:t>Dinner in</a:t>
                      </a:r>
                      <a:r>
                        <a:rPr lang="en-US" sz="1200" baseline="0" dirty="0"/>
                        <a:t> College</a:t>
                      </a:r>
                      <a:endParaRPr lang="en-US" sz="1200" dirty="0">
                        <a:latin typeface="+mj-lt"/>
                      </a:endParaRPr>
                    </a:p>
                  </a:txBody>
                  <a:tcPr/>
                </a:tc>
                <a:tc hMerge="1">
                  <a:txBody>
                    <a:bodyPr/>
                    <a:lstStyle/>
                    <a:p>
                      <a:endParaRPr lang="en-US" dirty="0"/>
                    </a:p>
                  </a:txBody>
                  <a:tcPr/>
                </a:tc>
                <a:extLst>
                  <a:ext uri="{0D108BD9-81ED-4DB2-BD59-A6C34878D82A}">
                    <a16:rowId xmlns="" xmlns:a16="http://schemas.microsoft.com/office/drawing/2014/main" val="10007"/>
                  </a:ext>
                </a:extLst>
              </a:tr>
              <a:tr h="567750">
                <a:tc>
                  <a:txBody>
                    <a:bodyPr/>
                    <a:lstStyle/>
                    <a:p>
                      <a:pPr algn="ctr"/>
                      <a:r>
                        <a:rPr lang="en-US" sz="1200" dirty="0"/>
                        <a:t>7pm</a:t>
                      </a:r>
                      <a:endParaRPr lang="en-US" sz="1200" dirty="0">
                        <a:latin typeface="+mj-lt"/>
                      </a:endParaRPr>
                    </a:p>
                  </a:txBody>
                  <a:tcPr/>
                </a:tc>
                <a:tc>
                  <a:txBody>
                    <a:bodyPr/>
                    <a:lstStyle/>
                    <a:p>
                      <a:pPr algn="ctr"/>
                      <a:r>
                        <a:rPr lang="en-US" sz="1200" dirty="0"/>
                        <a:t>Evening Lectures</a:t>
                      </a:r>
                      <a:endParaRPr lang="en-US" sz="1200" dirty="0">
                        <a:latin typeface="+mj-lt"/>
                      </a:endParaRPr>
                    </a:p>
                  </a:txBody>
                  <a:tcPr/>
                </a:tc>
                <a:extLst>
                  <a:ext uri="{0D108BD9-81ED-4DB2-BD59-A6C34878D82A}">
                    <a16:rowId xmlns="" xmlns:a16="http://schemas.microsoft.com/office/drawing/2014/main" val="10008"/>
                  </a:ext>
                </a:extLst>
              </a:tr>
              <a:tr h="478178">
                <a:tc>
                  <a:txBody>
                    <a:bodyPr/>
                    <a:lstStyle/>
                    <a:p>
                      <a:pPr algn="ctr"/>
                      <a:r>
                        <a:rPr lang="en-US" sz="1200" dirty="0"/>
                        <a:t>8pm</a:t>
                      </a:r>
                      <a:endParaRPr lang="en-US" sz="1200" dirty="0">
                        <a:latin typeface="+mj-lt"/>
                      </a:endParaRPr>
                    </a:p>
                  </a:txBody>
                  <a:tcPr/>
                </a:tc>
                <a:tc>
                  <a:txBody>
                    <a:bodyPr/>
                    <a:lstStyle/>
                    <a:p>
                      <a:pPr algn="ctr"/>
                      <a:r>
                        <a:rPr lang="en-US" sz="1200" dirty="0"/>
                        <a:t>Evening Activities</a:t>
                      </a:r>
                      <a:endParaRPr lang="en-US" sz="1200" dirty="0">
                        <a:latin typeface="+mj-lt"/>
                      </a:endParaRPr>
                    </a:p>
                  </a:txBody>
                  <a:tcPr/>
                </a:tc>
                <a:extLst>
                  <a:ext uri="{0D108BD9-81ED-4DB2-BD59-A6C34878D82A}">
                    <a16:rowId xmlns="" xmlns:a16="http://schemas.microsoft.com/office/drawing/2014/main" val="10009"/>
                  </a:ext>
                </a:extLst>
              </a:tr>
              <a:tr h="315417">
                <a:tc gridSpan="2">
                  <a:txBody>
                    <a:bodyPr/>
                    <a:lstStyle/>
                    <a:p>
                      <a:pPr algn="ctr"/>
                      <a:r>
                        <a:rPr lang="en-US" sz="1200" dirty="0"/>
                        <a:t>Evening Curfew </a:t>
                      </a:r>
                      <a:endParaRPr lang="en-US" sz="1200" dirty="0">
                        <a:latin typeface="+mj-lt"/>
                      </a:endParaRPr>
                    </a:p>
                  </a:txBody>
                  <a:tcPr/>
                </a:tc>
                <a:tc hMerge="1">
                  <a:txBody>
                    <a:bodyPr/>
                    <a:lstStyle/>
                    <a:p>
                      <a:pPr algn="ctr"/>
                      <a:endParaRPr lang="en-US" sz="1900" dirty="0">
                        <a:latin typeface="+mj-lt"/>
                      </a:endParaRPr>
                    </a:p>
                  </a:txBody>
                  <a:tcPr/>
                </a:tc>
                <a:extLst>
                  <a:ext uri="{0D108BD9-81ED-4DB2-BD59-A6C34878D82A}">
                    <a16:rowId xmlns="" xmlns:a16="http://schemas.microsoft.com/office/drawing/2014/main" val="10010"/>
                  </a:ext>
                </a:extLst>
              </a:tr>
            </a:tbl>
          </a:graphicData>
        </a:graphic>
      </p:graphicFrame>
      <p:graphicFrame>
        <p:nvGraphicFramePr>
          <p:cNvPr id="14" name="Content Placeholder 6"/>
          <p:cNvGraphicFramePr>
            <a:graphicFrameLocks/>
          </p:cNvGraphicFramePr>
          <p:nvPr>
            <p:extLst>
              <p:ext uri="{D42A27DB-BD31-4B8C-83A1-F6EECF244321}">
                <p14:modId xmlns="" xmlns:p14="http://schemas.microsoft.com/office/powerpoint/2010/main" val="4249333725"/>
              </p:ext>
            </p:extLst>
          </p:nvPr>
        </p:nvGraphicFramePr>
        <p:xfrm>
          <a:off x="6516216" y="2492896"/>
          <a:ext cx="2427923" cy="4221091"/>
        </p:xfrm>
        <a:graphic>
          <a:graphicData uri="http://schemas.openxmlformats.org/drawingml/2006/table">
            <a:tbl>
              <a:tblPr firstRow="1" bandRow="1">
                <a:tableStyleId>{93296810-A885-4BE3-A3E7-6D5BEEA58F35}</a:tableStyleId>
              </a:tblPr>
              <a:tblGrid>
                <a:gridCol w="767080">
                  <a:extLst>
                    <a:ext uri="{9D8B030D-6E8A-4147-A177-3AD203B41FA5}">
                      <a16:colId xmlns="" xmlns:a16="http://schemas.microsoft.com/office/drawing/2014/main" val="20000"/>
                    </a:ext>
                  </a:extLst>
                </a:gridCol>
                <a:gridCol w="1660843">
                  <a:extLst>
                    <a:ext uri="{9D8B030D-6E8A-4147-A177-3AD203B41FA5}">
                      <a16:colId xmlns="" xmlns:a16="http://schemas.microsoft.com/office/drawing/2014/main" val="20001"/>
                    </a:ext>
                  </a:extLst>
                </a:gridCol>
              </a:tblGrid>
              <a:tr h="373006">
                <a:tc gridSpan="2">
                  <a:txBody>
                    <a:bodyPr/>
                    <a:lstStyle/>
                    <a:p>
                      <a:pPr algn="ctr"/>
                      <a:r>
                        <a:rPr lang="en-US" sz="1400" dirty="0"/>
                        <a:t>Typical Weekday</a:t>
                      </a:r>
                      <a:endParaRPr lang="en-US" sz="1400" b="1" dirty="0"/>
                    </a:p>
                  </a:txBody>
                  <a:tcPr/>
                </a:tc>
                <a:tc hMerge="1">
                  <a:txBody>
                    <a:bodyPr/>
                    <a:lstStyle/>
                    <a:p>
                      <a:endParaRPr lang="en-US" dirty="0"/>
                    </a:p>
                  </a:txBody>
                  <a:tcPr/>
                </a:tc>
                <a:extLst>
                  <a:ext uri="{0D108BD9-81ED-4DB2-BD59-A6C34878D82A}">
                    <a16:rowId xmlns="" xmlns:a16="http://schemas.microsoft.com/office/drawing/2014/main" val="10000"/>
                  </a:ext>
                </a:extLst>
              </a:tr>
              <a:tr h="315417">
                <a:tc>
                  <a:txBody>
                    <a:bodyPr/>
                    <a:lstStyle/>
                    <a:p>
                      <a:pPr algn="ctr"/>
                      <a:r>
                        <a:rPr lang="en-US" sz="1200" dirty="0"/>
                        <a:t>Time</a:t>
                      </a:r>
                      <a:endParaRPr lang="en-US" sz="1200" b="1" dirty="0">
                        <a:latin typeface="+mj-lt"/>
                      </a:endParaRPr>
                    </a:p>
                  </a:txBody>
                  <a:tcPr/>
                </a:tc>
                <a:tc>
                  <a:txBody>
                    <a:bodyPr/>
                    <a:lstStyle/>
                    <a:p>
                      <a:pPr algn="ctr"/>
                      <a:r>
                        <a:rPr lang="en-US" sz="1200" dirty="0"/>
                        <a:t>Activity </a:t>
                      </a:r>
                      <a:endParaRPr lang="en-US" sz="1200" b="1" dirty="0">
                        <a:latin typeface="+mj-lt"/>
                      </a:endParaRPr>
                    </a:p>
                  </a:txBody>
                  <a:tcPr/>
                </a:tc>
                <a:extLst>
                  <a:ext uri="{0D108BD9-81ED-4DB2-BD59-A6C34878D82A}">
                    <a16:rowId xmlns="" xmlns:a16="http://schemas.microsoft.com/office/drawing/2014/main" val="10002"/>
                  </a:ext>
                </a:extLst>
              </a:tr>
              <a:tr h="315417">
                <a:tc gridSpan="2">
                  <a:txBody>
                    <a:bodyPr/>
                    <a:lstStyle/>
                    <a:p>
                      <a:pPr algn="ctr"/>
                      <a:r>
                        <a:rPr lang="en-US" sz="1200" dirty="0"/>
                        <a:t>Breakfast in College</a:t>
                      </a:r>
                      <a:endParaRPr lang="en-US" sz="1200" dirty="0">
                        <a:latin typeface="+mj-lt"/>
                      </a:endParaRPr>
                    </a:p>
                  </a:txBody>
                  <a:tcPr/>
                </a:tc>
                <a:tc hMerge="1">
                  <a:txBody>
                    <a:bodyPr/>
                    <a:lstStyle/>
                    <a:p>
                      <a:endParaRPr lang="en-US" dirty="0"/>
                    </a:p>
                  </a:txBody>
                  <a:tcPr/>
                </a:tc>
                <a:extLst>
                  <a:ext uri="{0D108BD9-81ED-4DB2-BD59-A6C34878D82A}">
                    <a16:rowId xmlns="" xmlns:a16="http://schemas.microsoft.com/office/drawing/2014/main" val="10003"/>
                  </a:ext>
                </a:extLst>
              </a:tr>
              <a:tr h="315417">
                <a:tc>
                  <a:txBody>
                    <a:bodyPr/>
                    <a:lstStyle/>
                    <a:p>
                      <a:pPr algn="ctr"/>
                      <a:r>
                        <a:rPr lang="en-US" sz="1200" b="1" dirty="0"/>
                        <a:t>9am</a:t>
                      </a:r>
                      <a:endParaRPr lang="en-US" sz="1200" b="1" dirty="0">
                        <a:latin typeface="+mj-lt"/>
                      </a:endParaRPr>
                    </a:p>
                  </a:txBody>
                  <a:tcPr/>
                </a:tc>
                <a:tc>
                  <a:txBody>
                    <a:bodyPr/>
                    <a:lstStyle/>
                    <a:p>
                      <a:pPr algn="ctr"/>
                      <a:r>
                        <a:rPr lang="en-US" sz="1200" b="1" dirty="0"/>
                        <a:t>Subject Classes</a:t>
                      </a:r>
                      <a:r>
                        <a:rPr lang="en-US" sz="1200" b="1" baseline="0" dirty="0"/>
                        <a:t> </a:t>
                      </a:r>
                      <a:endParaRPr lang="en-US" sz="1200" b="1" dirty="0">
                        <a:latin typeface="+mj-lt"/>
                      </a:endParaRPr>
                    </a:p>
                  </a:txBody>
                  <a:tcPr/>
                </a:tc>
                <a:extLst>
                  <a:ext uri="{0D108BD9-81ED-4DB2-BD59-A6C34878D82A}">
                    <a16:rowId xmlns="" xmlns:a16="http://schemas.microsoft.com/office/drawing/2014/main" val="10004"/>
                  </a:ext>
                </a:extLst>
              </a:tr>
              <a:tr h="567750">
                <a:tc>
                  <a:txBody>
                    <a:bodyPr/>
                    <a:lstStyle/>
                    <a:p>
                      <a:pPr algn="ctr"/>
                      <a:r>
                        <a:rPr lang="en-US" sz="1200" dirty="0" smtClean="0"/>
                        <a:t>12pm</a:t>
                      </a:r>
                      <a:endParaRPr lang="en-US" sz="1200" dirty="0">
                        <a:latin typeface="+mj-lt"/>
                      </a:endParaRPr>
                    </a:p>
                  </a:txBody>
                  <a:tcPr/>
                </a:tc>
                <a:tc>
                  <a:txBody>
                    <a:bodyPr/>
                    <a:lstStyle/>
                    <a:p>
                      <a:pPr algn="ctr"/>
                      <a:r>
                        <a:rPr lang="en-US" sz="1200" dirty="0"/>
                        <a:t>Lunch</a:t>
                      </a:r>
                      <a:r>
                        <a:rPr lang="en-US" sz="1200" baseline="0" dirty="0"/>
                        <a:t> – Free time</a:t>
                      </a:r>
                      <a:endParaRPr lang="en-US" sz="1200" dirty="0">
                        <a:latin typeface="+mj-lt"/>
                      </a:endParaRPr>
                    </a:p>
                  </a:txBody>
                  <a:tcPr/>
                </a:tc>
                <a:extLst>
                  <a:ext uri="{0D108BD9-81ED-4DB2-BD59-A6C34878D82A}">
                    <a16:rowId xmlns="" xmlns:a16="http://schemas.microsoft.com/office/drawing/2014/main" val="10005"/>
                  </a:ext>
                </a:extLst>
              </a:tr>
              <a:tr h="567750">
                <a:tc>
                  <a:txBody>
                    <a:bodyPr/>
                    <a:lstStyle/>
                    <a:p>
                      <a:pPr algn="ctr"/>
                      <a:r>
                        <a:rPr lang="en-US" sz="1200" b="1" dirty="0" smtClean="0"/>
                        <a:t>2pm</a:t>
                      </a:r>
                      <a:endParaRPr lang="en-US" sz="1200" b="1" dirty="0">
                        <a:latin typeface="+mj-lt"/>
                      </a:endParaRPr>
                    </a:p>
                  </a:txBody>
                  <a:tcPr anchor="ctr"/>
                </a:tc>
                <a:tc>
                  <a:txBody>
                    <a:bodyPr/>
                    <a:lstStyle/>
                    <a:p>
                      <a:pPr algn="ctr"/>
                      <a:r>
                        <a:rPr lang="en-US" sz="1200" b="1" baseline="0" dirty="0" smtClean="0"/>
                        <a:t>Subject classes (until 4.30pm)</a:t>
                      </a:r>
                      <a:endParaRPr lang="en-US" sz="1200" b="1" baseline="0" dirty="0">
                        <a:latin typeface="+mj-lt"/>
                      </a:endParaRPr>
                    </a:p>
                  </a:txBody>
                  <a:tcPr/>
                </a:tc>
                <a:extLst>
                  <a:ext uri="{0D108BD9-81ED-4DB2-BD59-A6C34878D82A}">
                    <a16:rowId xmlns="" xmlns:a16="http://schemas.microsoft.com/office/drawing/2014/main" val="10006"/>
                  </a:ext>
                </a:extLst>
              </a:tr>
              <a:tr h="315417">
                <a:tc gridSpan="2">
                  <a:txBody>
                    <a:bodyPr/>
                    <a:lstStyle/>
                    <a:p>
                      <a:pPr algn="ctr"/>
                      <a:r>
                        <a:rPr lang="en-US" sz="1200" dirty="0"/>
                        <a:t>Dinner in</a:t>
                      </a:r>
                      <a:r>
                        <a:rPr lang="en-US" sz="1200" baseline="0" dirty="0"/>
                        <a:t> College</a:t>
                      </a:r>
                      <a:endParaRPr lang="en-US" sz="1200" dirty="0">
                        <a:latin typeface="+mj-lt"/>
                      </a:endParaRPr>
                    </a:p>
                  </a:txBody>
                  <a:tcPr/>
                </a:tc>
                <a:tc hMerge="1">
                  <a:txBody>
                    <a:bodyPr/>
                    <a:lstStyle/>
                    <a:p>
                      <a:endParaRPr lang="en-US" dirty="0"/>
                    </a:p>
                  </a:txBody>
                  <a:tcPr/>
                </a:tc>
                <a:extLst>
                  <a:ext uri="{0D108BD9-81ED-4DB2-BD59-A6C34878D82A}">
                    <a16:rowId xmlns="" xmlns:a16="http://schemas.microsoft.com/office/drawing/2014/main" val="10007"/>
                  </a:ext>
                </a:extLst>
              </a:tr>
              <a:tr h="567750">
                <a:tc>
                  <a:txBody>
                    <a:bodyPr/>
                    <a:lstStyle/>
                    <a:p>
                      <a:pPr algn="ctr"/>
                      <a:r>
                        <a:rPr lang="en-US" sz="1200" dirty="0"/>
                        <a:t>7pm</a:t>
                      </a:r>
                      <a:endParaRPr lang="en-US" sz="1200" dirty="0">
                        <a:latin typeface="+mj-lt"/>
                      </a:endParaRPr>
                    </a:p>
                  </a:txBody>
                  <a:tcPr/>
                </a:tc>
                <a:tc>
                  <a:txBody>
                    <a:bodyPr/>
                    <a:lstStyle/>
                    <a:p>
                      <a:pPr algn="ctr"/>
                      <a:r>
                        <a:rPr lang="en-US" sz="1200" dirty="0"/>
                        <a:t>Evening Lectures</a:t>
                      </a:r>
                      <a:endParaRPr lang="en-US" sz="1200" dirty="0">
                        <a:latin typeface="+mj-lt"/>
                      </a:endParaRPr>
                    </a:p>
                  </a:txBody>
                  <a:tcPr/>
                </a:tc>
                <a:extLst>
                  <a:ext uri="{0D108BD9-81ED-4DB2-BD59-A6C34878D82A}">
                    <a16:rowId xmlns="" xmlns:a16="http://schemas.microsoft.com/office/drawing/2014/main" val="10008"/>
                  </a:ext>
                </a:extLst>
              </a:tr>
              <a:tr h="567750">
                <a:tc>
                  <a:txBody>
                    <a:bodyPr/>
                    <a:lstStyle/>
                    <a:p>
                      <a:pPr algn="ctr"/>
                      <a:r>
                        <a:rPr lang="en-US" sz="1200" dirty="0"/>
                        <a:t>8pm</a:t>
                      </a:r>
                      <a:endParaRPr lang="en-US" sz="1200" dirty="0">
                        <a:latin typeface="+mj-lt"/>
                      </a:endParaRPr>
                    </a:p>
                  </a:txBody>
                  <a:tcPr/>
                </a:tc>
                <a:tc>
                  <a:txBody>
                    <a:bodyPr/>
                    <a:lstStyle/>
                    <a:p>
                      <a:pPr algn="ctr"/>
                      <a:r>
                        <a:rPr lang="en-US" sz="1200" dirty="0"/>
                        <a:t>Evening Activities</a:t>
                      </a:r>
                      <a:endParaRPr lang="en-US" sz="1200" dirty="0">
                        <a:latin typeface="+mj-lt"/>
                      </a:endParaRPr>
                    </a:p>
                  </a:txBody>
                  <a:tcPr/>
                </a:tc>
                <a:extLst>
                  <a:ext uri="{0D108BD9-81ED-4DB2-BD59-A6C34878D82A}">
                    <a16:rowId xmlns="" xmlns:a16="http://schemas.microsoft.com/office/drawing/2014/main" val="10009"/>
                  </a:ext>
                </a:extLst>
              </a:tr>
              <a:tr h="315417">
                <a:tc gridSpan="2">
                  <a:txBody>
                    <a:bodyPr/>
                    <a:lstStyle/>
                    <a:p>
                      <a:pPr algn="ctr"/>
                      <a:r>
                        <a:rPr lang="en-US" sz="1200" dirty="0"/>
                        <a:t>Evening Curfew </a:t>
                      </a:r>
                      <a:endParaRPr lang="en-US" sz="1200" dirty="0">
                        <a:latin typeface="+mj-lt"/>
                      </a:endParaRPr>
                    </a:p>
                  </a:txBody>
                  <a:tcPr/>
                </a:tc>
                <a:tc hMerge="1">
                  <a:txBody>
                    <a:bodyPr/>
                    <a:lstStyle/>
                    <a:p>
                      <a:pPr algn="ctr"/>
                      <a:endParaRPr lang="en-US" sz="1900" dirty="0">
                        <a:latin typeface="+mj-lt"/>
                      </a:endParaRPr>
                    </a:p>
                  </a:txBody>
                  <a:tcPr/>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1" name="Action Button: Back or Previous 10">
            <a:hlinkClick r:id="rId4"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0" y="819279"/>
            <a:ext cx="9144000" cy="1384995"/>
          </a:xfrm>
          <a:prstGeom prst="rect">
            <a:avLst/>
          </a:prstGeom>
          <a:noFill/>
        </p:spPr>
        <p:txBody>
          <a:bodyPr wrap="square" rtlCol="0">
            <a:spAutoFit/>
          </a:bodyPr>
          <a:lstStyle/>
          <a:p>
            <a:pPr algn="ctr"/>
            <a:r>
              <a:rPr lang="en-GB" sz="2800" b="1" dirty="0" smtClean="0">
                <a:solidFill>
                  <a:schemeClr val="tx2"/>
                </a:solidFill>
                <a:latin typeface="Cambria" pitchFamily="18" charset="0"/>
              </a:rPr>
              <a:t>What do I do if I can’t answer a </a:t>
            </a:r>
            <a:r>
              <a:rPr lang="en-GB" sz="2800" b="1" u="sng" dirty="0" smtClean="0">
                <a:solidFill>
                  <a:schemeClr val="tx2"/>
                </a:solidFill>
                <a:latin typeface="Cambria" pitchFamily="18" charset="0"/>
              </a:rPr>
              <a:t>student’s question</a:t>
            </a:r>
            <a:r>
              <a:rPr lang="en-GB" sz="2800" b="1" dirty="0" smtClean="0">
                <a:solidFill>
                  <a:schemeClr val="tx2"/>
                </a:solidFill>
                <a:latin typeface="Cambria" pitchFamily="18" charset="0"/>
              </a:rPr>
              <a:t>?</a:t>
            </a:r>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
        <p:nvSpPr>
          <p:cNvPr id="12" name="TextBox 11"/>
          <p:cNvSpPr txBox="1"/>
          <p:nvPr/>
        </p:nvSpPr>
        <p:spPr>
          <a:xfrm>
            <a:off x="0" y="1412776"/>
            <a:ext cx="9144000" cy="10002738"/>
          </a:xfrm>
          <a:prstGeom prst="rect">
            <a:avLst/>
          </a:prstGeom>
          <a:noFill/>
        </p:spPr>
        <p:txBody>
          <a:bodyPr wrap="square" rtlCol="0">
            <a:spAutoFit/>
          </a:bodyPr>
          <a:lstStyle/>
          <a:p>
            <a:r>
              <a:rPr lang="en-GB" sz="2400" b="1" dirty="0" smtClean="0">
                <a:latin typeface="Cambria" pitchFamily="18" charset="0"/>
              </a:rPr>
              <a:t>Compliment them </a:t>
            </a:r>
            <a:r>
              <a:rPr lang="en-GB" sz="2400" dirty="0" smtClean="0">
                <a:latin typeface="Cambria" pitchFamily="18" charset="0"/>
              </a:rPr>
              <a:t>(Provided it is a good question!) – often the questions you can’t answer are from an interesting angle</a:t>
            </a:r>
          </a:p>
          <a:p>
            <a:endParaRPr lang="en-GB" sz="1200" b="1" dirty="0" smtClean="0">
              <a:latin typeface="Cambria" pitchFamily="18" charset="0"/>
            </a:endParaRPr>
          </a:p>
          <a:p>
            <a:r>
              <a:rPr lang="en-GB" sz="2400" b="1" dirty="0" smtClean="0">
                <a:latin typeface="Cambria" pitchFamily="18" charset="0"/>
              </a:rPr>
              <a:t>Ask them to explain further </a:t>
            </a:r>
            <a:r>
              <a:rPr lang="en-GB" sz="2400" dirty="0" smtClean="0">
                <a:latin typeface="Cambria" pitchFamily="18" charset="0"/>
              </a:rPr>
              <a:t>– it can help to understand where they’re coming from</a:t>
            </a:r>
          </a:p>
          <a:p>
            <a:endParaRPr lang="en-GB" sz="1200" dirty="0" smtClean="0">
              <a:latin typeface="Cambria" pitchFamily="18" charset="0"/>
            </a:endParaRPr>
          </a:p>
          <a:p>
            <a:r>
              <a:rPr lang="en-GB" sz="2400" b="1" dirty="0" smtClean="0">
                <a:latin typeface="Cambria" pitchFamily="18" charset="0"/>
              </a:rPr>
              <a:t>Be honest! </a:t>
            </a:r>
            <a:r>
              <a:rPr lang="en-GB" sz="2400" dirty="0" smtClean="0">
                <a:latin typeface="Cambria" pitchFamily="18" charset="0"/>
              </a:rPr>
              <a:t>If you just don’t know, tell them so!</a:t>
            </a:r>
            <a:endParaRPr lang="en-GB" sz="2400" b="1" dirty="0" smtClean="0">
              <a:latin typeface="Cambria" pitchFamily="18" charset="0"/>
            </a:endParaRPr>
          </a:p>
          <a:p>
            <a:endParaRPr lang="en-GB" sz="1200" dirty="0" smtClean="0">
              <a:latin typeface="Cambria" pitchFamily="18" charset="0"/>
            </a:endParaRPr>
          </a:p>
          <a:p>
            <a:r>
              <a:rPr lang="en-GB" sz="2400" b="1" dirty="0" smtClean="0">
                <a:latin typeface="Cambria" pitchFamily="18" charset="0"/>
              </a:rPr>
              <a:t>Gather thoughts </a:t>
            </a:r>
            <a:r>
              <a:rPr lang="en-GB" sz="2400" dirty="0" smtClean="0">
                <a:latin typeface="Cambria" pitchFamily="18" charset="0"/>
              </a:rPr>
              <a:t>from other members of the class if it’s something they could all think about</a:t>
            </a:r>
            <a:endParaRPr lang="en-GB" sz="2400" b="1" dirty="0" smtClean="0">
              <a:latin typeface="Cambria" pitchFamily="18" charset="0"/>
            </a:endParaRPr>
          </a:p>
          <a:p>
            <a:endParaRPr lang="en-GB" sz="1200" dirty="0" smtClean="0">
              <a:latin typeface="Cambria" pitchFamily="18" charset="0"/>
            </a:endParaRPr>
          </a:p>
          <a:p>
            <a:r>
              <a:rPr lang="en-GB" sz="2400" b="1" dirty="0" smtClean="0">
                <a:latin typeface="Cambria" pitchFamily="18" charset="0"/>
              </a:rPr>
              <a:t>Think out loud</a:t>
            </a:r>
            <a:r>
              <a:rPr lang="en-GB" sz="2400" dirty="0" smtClean="0">
                <a:latin typeface="Cambria" pitchFamily="18" charset="0"/>
              </a:rPr>
              <a:t> to see if you can get to an answer</a:t>
            </a:r>
          </a:p>
          <a:p>
            <a:endParaRPr lang="en-GB" sz="1200" dirty="0" smtClean="0">
              <a:latin typeface="Cambria" pitchFamily="18" charset="0"/>
            </a:endParaRPr>
          </a:p>
          <a:p>
            <a:r>
              <a:rPr lang="en-GB" sz="2400" b="1" dirty="0" smtClean="0">
                <a:latin typeface="Cambria" pitchFamily="18" charset="0"/>
              </a:rPr>
              <a:t>Research it! </a:t>
            </a:r>
            <a:r>
              <a:rPr lang="en-GB" sz="2400" dirty="0" smtClean="0">
                <a:latin typeface="Cambria" pitchFamily="18" charset="0"/>
              </a:rPr>
              <a:t>If all else fails, or if it’s a simple factual question, you can just look it up for them, or suggest that they do so</a:t>
            </a:r>
          </a:p>
          <a:p>
            <a:endParaRPr lang="en-GB" sz="1200" dirty="0" smtClean="0">
              <a:latin typeface="Cambria" pitchFamily="18" charset="0"/>
            </a:endParaRPr>
          </a:p>
          <a:p>
            <a:r>
              <a:rPr lang="en-GB" sz="2400" b="1" dirty="0" smtClean="0">
                <a:latin typeface="Cambria" pitchFamily="18" charset="0"/>
              </a:rPr>
              <a:t>Talk to them afterwards </a:t>
            </a:r>
            <a:r>
              <a:rPr lang="en-GB" sz="2400" dirty="0" smtClean="0">
                <a:latin typeface="Cambria" pitchFamily="18" charset="0"/>
              </a:rPr>
              <a:t>if it’s worth more discussion</a:t>
            </a:r>
            <a:endParaRPr lang="en-GB" sz="2400" b="1" dirty="0" smtClean="0">
              <a:latin typeface="Cambria" pitchFamily="18" charset="0"/>
            </a:endParaRPr>
          </a:p>
          <a:p>
            <a:endParaRPr lang="en-GB" sz="1200" b="1" dirty="0" smtClean="0">
              <a:latin typeface="Cambria" pitchFamily="18" charset="0"/>
            </a:endParaRPr>
          </a:p>
          <a:p>
            <a:endParaRPr lang="en-GB" sz="1200" dirty="0" smtClean="0">
              <a:latin typeface="Cambria" pitchFamily="18" charset="0"/>
            </a:endParaRPr>
          </a:p>
          <a:p>
            <a:endParaRPr lang="en-GB" sz="1400" dirty="0" smtClean="0">
              <a:latin typeface="Cambria" pitchFamily="18" charset="0"/>
            </a:endParaRPr>
          </a:p>
          <a:p>
            <a:endParaRPr lang="en-GB" sz="2400" dirty="0" smtClean="0">
              <a:latin typeface="Cambria" pitchFamily="18" charset="0"/>
            </a:endParaRPr>
          </a:p>
          <a:p>
            <a:endParaRPr lang="en-GB" sz="1200" b="1" dirty="0" smtClean="0">
              <a:latin typeface="Cambria" pitchFamily="18" charset="0"/>
            </a:endParaRPr>
          </a:p>
          <a:p>
            <a:endParaRPr lang="en-GB" sz="1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dirty="0" smtClean="0">
              <a:latin typeface="Cambria" pitchFamily="18" charset="0"/>
            </a:endParaRPr>
          </a:p>
          <a:p>
            <a:endParaRPr lang="en-GB" sz="2400" dirty="0" smtClean="0">
              <a:latin typeface="Cambria" pitchFamily="18" charset="0"/>
            </a:endParaRPr>
          </a:p>
          <a:p>
            <a:endParaRPr lang="en-GB" sz="2000" b="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9" name="Straight Connector 8"/>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1" name="TextBox 10"/>
          <p:cNvSpPr txBox="1"/>
          <p:nvPr/>
        </p:nvSpPr>
        <p:spPr>
          <a:xfrm>
            <a:off x="467544" y="1844824"/>
            <a:ext cx="8136904" cy="3908762"/>
          </a:xfrm>
          <a:prstGeom prst="rect">
            <a:avLst/>
          </a:prstGeom>
          <a:noFill/>
        </p:spPr>
        <p:txBody>
          <a:bodyPr wrap="square" rtlCol="0">
            <a:spAutoFit/>
          </a:bodyPr>
          <a:lstStyle/>
          <a:p>
            <a:pPr>
              <a:buFont typeface="Arial" pitchFamily="34" charset="0"/>
              <a:buChar char="•"/>
            </a:pPr>
            <a:r>
              <a:rPr lang="en-GB" sz="4400" b="1" dirty="0" smtClean="0">
                <a:latin typeface="Cambria" pitchFamily="18" charset="0"/>
              </a:rPr>
              <a:t> Engaging, interactive, varied</a:t>
            </a:r>
          </a:p>
          <a:p>
            <a:endParaRPr lang="en-GB" sz="2000" b="1" dirty="0" smtClean="0">
              <a:latin typeface="Cambria" pitchFamily="18" charset="0"/>
            </a:endParaRPr>
          </a:p>
          <a:p>
            <a:pPr>
              <a:buFont typeface="Arial" pitchFamily="34" charset="0"/>
              <a:buChar char="•"/>
            </a:pPr>
            <a:r>
              <a:rPr lang="en-GB" sz="4400" b="1" dirty="0" smtClean="0">
                <a:latin typeface="Cambria" pitchFamily="18" charset="0"/>
              </a:rPr>
              <a:t> Tailored to students, relevant</a:t>
            </a:r>
          </a:p>
          <a:p>
            <a:endParaRPr lang="en-GB" sz="2000" b="1" dirty="0" smtClean="0">
              <a:latin typeface="Cambria" pitchFamily="18" charset="0"/>
            </a:endParaRPr>
          </a:p>
          <a:p>
            <a:pPr>
              <a:buFont typeface="Arial" pitchFamily="34" charset="0"/>
              <a:buChar char="•"/>
            </a:pPr>
            <a:r>
              <a:rPr lang="en-GB" sz="4400" b="1" dirty="0" smtClean="0">
                <a:latin typeface="Cambria" pitchFamily="18" charset="0"/>
              </a:rPr>
              <a:t> Clear, purpose-driven</a:t>
            </a:r>
          </a:p>
          <a:p>
            <a:endParaRPr lang="en-GB" sz="2400" b="1" dirty="0" smtClean="0">
              <a:latin typeface="Cambria" pitchFamily="18" charset="0"/>
            </a:endParaRPr>
          </a:p>
          <a:p>
            <a:pPr>
              <a:buFont typeface="Arial" pitchFamily="34" charset="0"/>
              <a:buChar char="•"/>
            </a:pPr>
            <a:r>
              <a:rPr lang="en-GB" sz="4400" b="1" dirty="0" smtClean="0">
                <a:latin typeface="Cambria" pitchFamily="18" charset="0"/>
              </a:rPr>
              <a:t> Different to school!</a:t>
            </a:r>
            <a:endParaRPr lang="en-GB" sz="4400" b="1" dirty="0">
              <a:latin typeface="Cambria" pitchFamily="18" charset="0"/>
            </a:endParaRPr>
          </a:p>
        </p:txBody>
      </p:sp>
      <p:sp>
        <p:nvSpPr>
          <p:cNvPr id="8" name="TextBox 7"/>
          <p:cNvSpPr txBox="1"/>
          <p:nvPr/>
        </p:nvSpPr>
        <p:spPr>
          <a:xfrm>
            <a:off x="0" y="819279"/>
            <a:ext cx="9144000" cy="523220"/>
          </a:xfrm>
          <a:prstGeom prst="rect">
            <a:avLst/>
          </a:prstGeom>
          <a:noFill/>
        </p:spPr>
        <p:txBody>
          <a:bodyPr wrap="square" rtlCol="0">
            <a:spAutoFit/>
          </a:bodyPr>
          <a:lstStyle/>
          <a:p>
            <a:pPr algn="ctr"/>
            <a:r>
              <a:rPr lang="en-GB" sz="2800" b="1" dirty="0" smtClean="0">
                <a:solidFill>
                  <a:schemeClr val="tx2"/>
                </a:solidFill>
                <a:latin typeface="Cambria" pitchFamily="18" charset="0"/>
              </a:rPr>
              <a:t>Lessons during the summer school should be... </a:t>
            </a:r>
            <a:endParaRPr lang="en-GB" sz="24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cstate="print"/>
          <a:srcRect l="3593" t="16359" r="32208" b="11782"/>
          <a:stretch>
            <a:fillRect/>
          </a:stretch>
        </p:blipFill>
        <p:spPr bwMode="auto">
          <a:xfrm>
            <a:off x="33621" y="764704"/>
            <a:ext cx="9110379" cy="5733256"/>
          </a:xfrm>
          <a:prstGeom prst="rect">
            <a:avLst/>
          </a:prstGeom>
          <a:noFill/>
          <a:ln w="9525">
            <a:noFill/>
            <a:miter lim="800000"/>
            <a:headEnd/>
            <a:tailEnd/>
          </a:ln>
        </p:spPr>
      </p:pic>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2" cstate="print"/>
          <a:stretch>
            <a:fillRect/>
          </a:stretch>
        </p:blipFill>
        <p:spPr>
          <a:xfrm>
            <a:off x="8244408" y="44624"/>
            <a:ext cx="827584" cy="612467"/>
          </a:xfrm>
          <a:prstGeom prst="rect">
            <a:avLst/>
          </a:prstGeom>
        </p:spPr>
      </p:pic>
      <p:pic>
        <p:nvPicPr>
          <p:cNvPr id="2050" name="Picture 2"/>
          <p:cNvPicPr>
            <a:picLocks noChangeAspect="1" noChangeArrowheads="1"/>
          </p:cNvPicPr>
          <p:nvPr/>
        </p:nvPicPr>
        <p:blipFill>
          <a:blip r:embed="rId3" cstate="print"/>
          <a:srcRect l="45101" t="15376" r="2323" b="10797"/>
          <a:stretch>
            <a:fillRect/>
          </a:stretch>
        </p:blipFill>
        <p:spPr bwMode="auto">
          <a:xfrm>
            <a:off x="755576" y="832067"/>
            <a:ext cx="7632848" cy="6025933"/>
          </a:xfrm>
          <a:prstGeom prst="rect">
            <a:avLst/>
          </a:prstGeom>
          <a:noFill/>
          <a:ln w="9525">
            <a:noFill/>
            <a:miter lim="800000"/>
            <a:headEnd/>
            <a:tailEnd/>
          </a:ln>
        </p:spPr>
      </p:pic>
      <p:sp>
        <p:nvSpPr>
          <p:cNvPr id="9" name="Rectangle 8"/>
          <p:cNvSpPr/>
          <p:nvPr/>
        </p:nvSpPr>
        <p:spPr>
          <a:xfrm>
            <a:off x="611560" y="6453336"/>
            <a:ext cx="432048" cy="679004"/>
          </a:xfrm>
          <a:prstGeom prst="rect">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259632" y="144016"/>
            <a:ext cx="432048" cy="548680"/>
          </a:xfrm>
          <a:prstGeom prst="rect">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5" name="Rectangle 14"/>
          <p:cNvSpPr/>
          <p:nvPr/>
        </p:nvSpPr>
        <p:spPr>
          <a:xfrm>
            <a:off x="1259632" y="836712"/>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7" name="Picture 6" descr="Reach-Cambridge-Logo-Established-and-Motto.png"/>
          <p:cNvPicPr>
            <a:picLocks noChangeAspect="1"/>
          </p:cNvPicPr>
          <p:nvPr/>
        </p:nvPicPr>
        <p:blipFill>
          <a:blip r:embed="rId2" cstate="print"/>
          <a:stretch>
            <a:fillRect/>
          </a:stretch>
        </p:blipFill>
        <p:spPr>
          <a:xfrm>
            <a:off x="8244408" y="44624"/>
            <a:ext cx="827584" cy="612467"/>
          </a:xfrm>
          <a:prstGeom prst="rect">
            <a:avLst/>
          </a:prstGeom>
        </p:spPr>
      </p:pic>
      <p:pic>
        <p:nvPicPr>
          <p:cNvPr id="1026" name="Picture 2"/>
          <p:cNvPicPr>
            <a:picLocks noChangeAspect="1" noChangeArrowheads="1"/>
          </p:cNvPicPr>
          <p:nvPr/>
        </p:nvPicPr>
        <p:blipFill>
          <a:blip r:embed="rId3" cstate="print"/>
          <a:srcRect l="3593" t="23250" r="33315" b="8829"/>
          <a:stretch>
            <a:fillRect/>
          </a:stretch>
        </p:blipFill>
        <p:spPr bwMode="auto">
          <a:xfrm>
            <a:off x="0" y="836712"/>
            <a:ext cx="9160670" cy="5544616"/>
          </a:xfrm>
          <a:prstGeom prst="rect">
            <a:avLst/>
          </a:prstGeom>
          <a:noFill/>
          <a:ln w="9525">
            <a:noFill/>
            <a:miter lim="800000"/>
            <a:headEnd/>
            <a:tailEnd/>
          </a:ln>
        </p:spPr>
      </p:pic>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982236" y="5805264"/>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20472" y="692696"/>
            <a:ext cx="6470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Rectangle 4"/>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each-Cambridge-Logo-Established-and-Motto.png"/>
          <p:cNvPicPr>
            <a:picLocks noChangeAspect="1"/>
          </p:cNvPicPr>
          <p:nvPr/>
        </p:nvPicPr>
        <p:blipFill>
          <a:blip r:embed="rId2" cstate="print"/>
          <a:stretch>
            <a:fillRect/>
          </a:stretch>
        </p:blipFill>
        <p:spPr>
          <a:xfrm>
            <a:off x="8244408" y="44624"/>
            <a:ext cx="827584" cy="612467"/>
          </a:xfrm>
          <a:prstGeom prst="rect">
            <a:avLst/>
          </a:prstGeom>
        </p:spPr>
      </p:pic>
      <p:pic>
        <p:nvPicPr>
          <p:cNvPr id="2050" name="Picture 2"/>
          <p:cNvPicPr>
            <a:picLocks noChangeAspect="1" noChangeArrowheads="1"/>
          </p:cNvPicPr>
          <p:nvPr/>
        </p:nvPicPr>
        <p:blipFill>
          <a:blip r:embed="rId3" cstate="print"/>
          <a:srcRect l="26838" t="25219" r="18926" b="15719"/>
          <a:stretch>
            <a:fillRect/>
          </a:stretch>
        </p:blipFill>
        <p:spPr bwMode="auto">
          <a:xfrm>
            <a:off x="107504" y="908720"/>
            <a:ext cx="8938593" cy="5472608"/>
          </a:xfrm>
          <a:prstGeom prst="rect">
            <a:avLst/>
          </a:prstGeom>
          <a:noFill/>
          <a:ln w="9525">
            <a:noFill/>
            <a:miter lim="800000"/>
            <a:headEnd/>
            <a:tailEnd/>
          </a:ln>
        </p:spPr>
      </p:pic>
      <p:sp>
        <p:nvSpPr>
          <p:cNvPr id="8" name="Rectangle 7"/>
          <p:cNvSpPr/>
          <p:nvPr/>
        </p:nvSpPr>
        <p:spPr>
          <a:xfrm>
            <a:off x="108520" y="620688"/>
            <a:ext cx="6470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ach-Cambridge-Logo-Established-and-Motto.png"/>
          <p:cNvPicPr>
            <a:picLocks noChangeAspect="1"/>
          </p:cNvPicPr>
          <p:nvPr/>
        </p:nvPicPr>
        <p:blipFill>
          <a:blip r:embed="rId2" cstate="print"/>
          <a:stretch>
            <a:fillRect/>
          </a:stretch>
        </p:blipFill>
        <p:spPr>
          <a:xfrm>
            <a:off x="8244408" y="44624"/>
            <a:ext cx="827584" cy="612467"/>
          </a:xfrm>
          <a:prstGeom prst="rect">
            <a:avLst/>
          </a:prstGeom>
        </p:spPr>
      </p:pic>
      <p:sp>
        <p:nvSpPr>
          <p:cNvPr id="8" name="Rectangle 7"/>
          <p:cNvSpPr/>
          <p:nvPr/>
        </p:nvSpPr>
        <p:spPr>
          <a:xfrm>
            <a:off x="108520" y="620688"/>
            <a:ext cx="6470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13" name="TextBox 12"/>
          <p:cNvSpPr txBox="1"/>
          <p:nvPr/>
        </p:nvSpPr>
        <p:spPr>
          <a:xfrm>
            <a:off x="0" y="819278"/>
            <a:ext cx="9144000" cy="10356681"/>
          </a:xfrm>
          <a:prstGeom prst="rect">
            <a:avLst/>
          </a:prstGeom>
          <a:noFill/>
        </p:spPr>
        <p:txBody>
          <a:bodyPr wrap="square" rtlCol="0">
            <a:spAutoFit/>
          </a:bodyPr>
          <a:lstStyle/>
          <a:p>
            <a:pPr algn="ctr"/>
            <a:r>
              <a:rPr lang="en-GB" sz="2800" b="1" dirty="0" smtClean="0">
                <a:solidFill>
                  <a:schemeClr val="tx2"/>
                </a:solidFill>
                <a:latin typeface="Cambria" pitchFamily="18" charset="0"/>
              </a:rPr>
              <a:t>Other sources of guidance</a:t>
            </a:r>
          </a:p>
          <a:p>
            <a:pPr algn="ctr"/>
            <a:endParaRPr lang="en-GB" sz="700" b="1" dirty="0" smtClean="0">
              <a:solidFill>
                <a:schemeClr val="tx2"/>
              </a:solidFill>
              <a:latin typeface="Cambria" pitchFamily="18" charset="0"/>
            </a:endParaRPr>
          </a:p>
          <a:p>
            <a:pPr algn="ctr"/>
            <a:endParaRPr lang="en-GB" sz="1200" b="1" dirty="0" smtClean="0">
              <a:solidFill>
                <a:schemeClr val="tx2"/>
              </a:solidFill>
              <a:latin typeface="Cambria" pitchFamily="18" charset="0"/>
            </a:endParaRPr>
          </a:p>
          <a:p>
            <a:r>
              <a:rPr lang="en-GB" sz="2400" dirty="0" smtClean="0">
                <a:latin typeface="Cambria" pitchFamily="18" charset="0"/>
              </a:rPr>
              <a:t>The Guidelines &amp; Policies Handbook and </a:t>
            </a:r>
            <a:r>
              <a:rPr lang="en-GB" sz="2400" b="1" dirty="0" smtClean="0">
                <a:latin typeface="Cambria" pitchFamily="18" charset="0"/>
                <a:hlinkClick r:id="rId3"/>
              </a:rPr>
              <a:t>teachers’ webpage</a:t>
            </a:r>
            <a:r>
              <a:rPr lang="en-GB" sz="2400" dirty="0" smtClean="0">
                <a:latin typeface="Cambria" pitchFamily="18" charset="0"/>
              </a:rPr>
              <a:t> are the main sources of info from Reach.</a:t>
            </a:r>
          </a:p>
          <a:p>
            <a:endParaRPr lang="en-GB" sz="2400" dirty="0" smtClean="0">
              <a:latin typeface="Cambria" pitchFamily="18" charset="0"/>
            </a:endParaRPr>
          </a:p>
          <a:p>
            <a:r>
              <a:rPr lang="en-GB" sz="2400" b="1" dirty="0" smtClean="0">
                <a:latin typeface="Cambria" pitchFamily="18" charset="0"/>
                <a:hlinkClick r:id="rId4"/>
              </a:rPr>
              <a:t>BBC Active</a:t>
            </a:r>
            <a:r>
              <a:rPr lang="en-GB" sz="2400" b="1" dirty="0" smtClean="0">
                <a:latin typeface="Cambria" pitchFamily="18" charset="0"/>
              </a:rPr>
              <a:t> </a:t>
            </a:r>
            <a:r>
              <a:rPr lang="en-GB" sz="2400" dirty="0" smtClean="0">
                <a:latin typeface="Cambria" pitchFamily="18" charset="0"/>
              </a:rPr>
              <a:t>is an excellent site for guidance on teaching in an active and interactive way, including useful subject-specific resources</a:t>
            </a:r>
          </a:p>
          <a:p>
            <a:endParaRPr lang="en-GB" sz="2400" dirty="0" smtClean="0">
              <a:latin typeface="Cambria" pitchFamily="18" charset="0"/>
            </a:endParaRPr>
          </a:p>
          <a:p>
            <a:r>
              <a:rPr lang="en-GB" sz="2400" b="1" dirty="0" smtClean="0">
                <a:latin typeface="Cambria" pitchFamily="18" charset="0"/>
                <a:hlinkClick r:id="rId5"/>
              </a:rPr>
              <a:t>TES Secondary Resources</a:t>
            </a:r>
            <a:r>
              <a:rPr lang="en-GB" sz="2400" b="1" dirty="0" smtClean="0">
                <a:latin typeface="Cambria" pitchFamily="18" charset="0"/>
              </a:rPr>
              <a:t> </a:t>
            </a:r>
            <a:r>
              <a:rPr lang="en-GB" sz="2400" dirty="0" smtClean="0">
                <a:latin typeface="Cambria" pitchFamily="18" charset="0"/>
              </a:rPr>
              <a:t>is a huge </a:t>
            </a:r>
            <a:r>
              <a:rPr lang="en-GB" sz="2400" dirty="0" err="1" smtClean="0">
                <a:latin typeface="Cambria" pitchFamily="18" charset="0"/>
              </a:rPr>
              <a:t>resourcebank</a:t>
            </a:r>
            <a:endParaRPr lang="en-GB" sz="2400" dirty="0" smtClean="0">
              <a:latin typeface="Cambria" pitchFamily="18" charset="0"/>
            </a:endParaRPr>
          </a:p>
          <a:p>
            <a:endParaRPr lang="en-GB" sz="2400" dirty="0" smtClean="0">
              <a:latin typeface="Cambria" pitchFamily="18" charset="0"/>
            </a:endParaRPr>
          </a:p>
          <a:p>
            <a:r>
              <a:rPr lang="en-GB" sz="2400" dirty="0" smtClean="0">
                <a:latin typeface="Cambria" pitchFamily="18" charset="0"/>
              </a:rPr>
              <a:t>Teaching resources at </a:t>
            </a:r>
            <a:r>
              <a:rPr lang="en-GB" sz="2400" dirty="0" smtClean="0">
                <a:latin typeface="Cambria" pitchFamily="18" charset="0"/>
                <a:hlinkClick r:id="rId6"/>
              </a:rPr>
              <a:t>www.classflow.com</a:t>
            </a:r>
            <a:r>
              <a:rPr lang="en-GB" sz="2400" dirty="0" smtClean="0">
                <a:latin typeface="Cambria" pitchFamily="18" charset="0"/>
              </a:rPr>
              <a:t>, Physics Teacher</a:t>
            </a:r>
          </a:p>
          <a:p>
            <a:endParaRPr lang="en-GB" sz="2400" dirty="0" smtClean="0">
              <a:latin typeface="Cambria" pitchFamily="18" charset="0"/>
            </a:endParaRPr>
          </a:p>
          <a:p>
            <a:r>
              <a:rPr lang="en-GB" sz="2400" dirty="0" smtClean="0">
                <a:latin typeface="Cambria" pitchFamily="18" charset="0"/>
              </a:rPr>
              <a:t>If you’re particularly concerned about managing behaviour, the Association of Teachers &amp; Lecturers produced a useful </a:t>
            </a:r>
            <a:r>
              <a:rPr lang="en-GB" sz="2400" b="1" dirty="0" smtClean="0">
                <a:latin typeface="Cambria" pitchFamily="18" charset="0"/>
                <a:hlinkClick r:id="rId7"/>
              </a:rPr>
              <a:t>publication</a:t>
            </a:r>
            <a:endParaRPr lang="en-GB" sz="2400" b="1" dirty="0" smtClean="0">
              <a:latin typeface="Cambria" pitchFamily="18" charset="0"/>
            </a:endParaRPr>
          </a:p>
          <a:p>
            <a:endParaRPr lang="en-GB" sz="2400" b="1" dirty="0" smtClean="0">
              <a:latin typeface="Cambria" pitchFamily="18" charset="0"/>
            </a:endParaRPr>
          </a:p>
          <a:p>
            <a:r>
              <a:rPr lang="en-GB" sz="2400" dirty="0" smtClean="0">
                <a:latin typeface="Cambria" pitchFamily="18" charset="0"/>
              </a:rPr>
              <a:t>Feel free to talk to us afterwards!</a:t>
            </a:r>
          </a:p>
          <a:p>
            <a:endParaRPr lang="en-GB" sz="2400" b="1" dirty="0" smtClean="0">
              <a:latin typeface="Cambria" pitchFamily="18" charset="0"/>
            </a:endParaRPr>
          </a:p>
          <a:p>
            <a:endParaRPr lang="en-GB" sz="2400" b="1" dirty="0" smtClean="0">
              <a:latin typeface="Cambria" pitchFamily="18" charset="0"/>
            </a:endParaRPr>
          </a:p>
          <a:p>
            <a:endParaRPr lang="en-GB" sz="2400" dirty="0" smtClean="0">
              <a:latin typeface="Cambria" pitchFamily="18" charset="0"/>
            </a:endParaRPr>
          </a:p>
          <a:p>
            <a:endParaRPr lang="en-GB" sz="2400"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1200" b="1" dirty="0" smtClean="0">
              <a:latin typeface="Cambria" pitchFamily="18" charset="0"/>
            </a:endParaRPr>
          </a:p>
          <a:p>
            <a:endParaRPr lang="en-GB" sz="2400" b="1" dirty="0" smtClean="0">
              <a:latin typeface="Cambria" pitchFamily="18" charset="0"/>
            </a:endParaRPr>
          </a:p>
          <a:p>
            <a:endParaRPr lang="en-GB" sz="2400" b="1" dirty="0" smtClean="0">
              <a:latin typeface="Cambria" pitchFamily="18" charset="0"/>
            </a:endParaRPr>
          </a:p>
          <a:p>
            <a:endParaRPr lang="en-GB" sz="2800" b="1" dirty="0" smtClean="0">
              <a:latin typeface="Cambria" pitchFamily="18" charset="0"/>
            </a:endParaRPr>
          </a:p>
          <a:p>
            <a:endParaRPr lang="en-GB" sz="2800" b="1" dirty="0" smtClean="0">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h-Cambridge-Logo-Established-and-Motto.png"/>
          <p:cNvPicPr>
            <a:picLocks noChangeAspect="1"/>
          </p:cNvPicPr>
          <p:nvPr/>
        </p:nvPicPr>
        <p:blipFill>
          <a:blip r:embed="rId2" cstate="print"/>
          <a:stretch>
            <a:fillRect/>
          </a:stretch>
        </p:blipFill>
        <p:spPr>
          <a:xfrm>
            <a:off x="2771800" y="116632"/>
            <a:ext cx="3697377" cy="2736304"/>
          </a:xfrm>
          <a:prstGeom prst="rect">
            <a:avLst/>
          </a:prstGeom>
        </p:spPr>
      </p:pic>
      <p:sp>
        <p:nvSpPr>
          <p:cNvPr id="6" name="TextBox 5"/>
          <p:cNvSpPr txBox="1"/>
          <p:nvPr/>
        </p:nvSpPr>
        <p:spPr>
          <a:xfrm>
            <a:off x="1043608" y="3212976"/>
            <a:ext cx="7200800" cy="2862322"/>
          </a:xfrm>
          <a:prstGeom prst="rect">
            <a:avLst/>
          </a:prstGeom>
          <a:noFill/>
        </p:spPr>
        <p:txBody>
          <a:bodyPr wrap="square" rtlCol="0">
            <a:spAutoFit/>
          </a:bodyPr>
          <a:lstStyle/>
          <a:p>
            <a:pPr algn="ctr"/>
            <a:r>
              <a:rPr lang="en-GB" sz="3600" b="1" dirty="0" smtClean="0">
                <a:latin typeface="Cambria" pitchFamily="18" charset="0"/>
              </a:rPr>
              <a:t>Thank you!</a:t>
            </a:r>
          </a:p>
          <a:p>
            <a:pPr algn="ctr"/>
            <a:endParaRPr lang="en-GB" sz="3600" dirty="0" smtClean="0">
              <a:latin typeface="Cambria" pitchFamily="18" charset="0"/>
            </a:endParaRPr>
          </a:p>
          <a:p>
            <a:pPr algn="ctr"/>
            <a:r>
              <a:rPr lang="en-GB" sz="3600" dirty="0" smtClean="0">
                <a:latin typeface="Cambria" pitchFamily="18" charset="0"/>
              </a:rPr>
              <a:t>Should you have any queries after today, please feel free to call or email </a:t>
            </a:r>
            <a:r>
              <a:rPr lang="en-GB" sz="3600" dirty="0" smtClean="0">
                <a:latin typeface="Cambria" pitchFamily="18" charset="0"/>
              </a:rPr>
              <a:t>Monika any </a:t>
            </a:r>
            <a:r>
              <a:rPr lang="en-GB" sz="3600" dirty="0" smtClean="0">
                <a:latin typeface="Cambria" pitchFamily="18" charset="0"/>
              </a:rPr>
              <a:t>time.</a:t>
            </a:r>
            <a:endParaRPr lang="en-GB" sz="3600" dirty="0">
              <a:latin typeface="Cambr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235" t="43922" r="59982" b="36391"/>
          <a:stretch>
            <a:fillRect/>
          </a:stretch>
        </p:blipFill>
        <p:spPr bwMode="auto">
          <a:xfrm>
            <a:off x="611560" y="2060848"/>
            <a:ext cx="7632848" cy="2836679"/>
          </a:xfrm>
          <a:prstGeom prst="rect">
            <a:avLst/>
          </a:prstGeom>
          <a:noFill/>
          <a:ln w="9525">
            <a:noFill/>
            <a:miter lim="800000"/>
            <a:headEnd/>
            <a:tailEnd/>
          </a:ln>
        </p:spPr>
      </p:pic>
      <p:sp>
        <p:nvSpPr>
          <p:cNvPr id="5" name="Rounded Rectangle 4"/>
          <p:cNvSpPr/>
          <p:nvPr/>
        </p:nvSpPr>
        <p:spPr>
          <a:xfrm>
            <a:off x="611560" y="3789040"/>
            <a:ext cx="3744416"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7" name="Straight Connector 6"/>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9" name="TextBox 8"/>
          <p:cNvSpPr txBox="1"/>
          <p:nvPr/>
        </p:nvSpPr>
        <p:spPr>
          <a:xfrm>
            <a:off x="0" y="1124744"/>
            <a:ext cx="9144000" cy="677108"/>
          </a:xfrm>
          <a:prstGeom prst="rect">
            <a:avLst/>
          </a:prstGeom>
          <a:noFill/>
        </p:spPr>
        <p:txBody>
          <a:bodyPr wrap="square" rtlCol="0">
            <a:spAutoFit/>
          </a:bodyPr>
          <a:lstStyle/>
          <a:p>
            <a:pPr algn="ctr"/>
            <a:r>
              <a:rPr lang="en-GB" sz="2400" dirty="0" smtClean="0">
                <a:latin typeface="Cambria" pitchFamily="18" charset="0"/>
                <a:hlinkClick r:id="rId4"/>
              </a:rPr>
              <a:t>http://www.reachcambridge.com/documents-for-reach-teachers</a:t>
            </a:r>
            <a:endParaRPr lang="en-GB" sz="2400" dirty="0" smtClean="0">
              <a:latin typeface="Cambria" pitchFamily="18" charset="0"/>
            </a:endParaRPr>
          </a:p>
          <a:p>
            <a:pPr algn="ctr"/>
            <a:endParaRPr lang="en-GB" sz="1400" dirty="0" smtClean="0">
              <a:latin typeface="Cambria" pitchFamily="18" charset="0"/>
            </a:endParaRPr>
          </a:p>
        </p:txBody>
      </p:sp>
      <p:sp>
        <p:nvSpPr>
          <p:cNvPr id="10" name="Action Button: Back or Previous 9">
            <a:hlinkClick r:id="rId5"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235" t="43922" r="59982" b="36391"/>
          <a:stretch>
            <a:fillRect/>
          </a:stretch>
        </p:blipFill>
        <p:spPr bwMode="auto">
          <a:xfrm>
            <a:off x="611560" y="2060848"/>
            <a:ext cx="7632848" cy="2836679"/>
          </a:xfrm>
          <a:prstGeom prst="rect">
            <a:avLst/>
          </a:prstGeom>
          <a:noFill/>
          <a:ln w="9525">
            <a:noFill/>
            <a:miter lim="800000"/>
            <a:headEnd/>
            <a:tailEnd/>
          </a:ln>
        </p:spPr>
      </p:pic>
      <p:sp>
        <p:nvSpPr>
          <p:cNvPr id="5" name="Rounded Rectangle 4"/>
          <p:cNvSpPr/>
          <p:nvPr/>
        </p:nvSpPr>
        <p:spPr>
          <a:xfrm>
            <a:off x="611560" y="4293096"/>
            <a:ext cx="3024336"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Reach-Cambridge-Logo-Established-and-Motto.png"/>
          <p:cNvPicPr>
            <a:picLocks noChangeAspect="1"/>
          </p:cNvPicPr>
          <p:nvPr/>
        </p:nvPicPr>
        <p:blipFill>
          <a:blip r:embed="rId3" cstate="print"/>
          <a:stretch>
            <a:fillRect/>
          </a:stretch>
        </p:blipFill>
        <p:spPr>
          <a:xfrm>
            <a:off x="8244408" y="44624"/>
            <a:ext cx="827584" cy="612467"/>
          </a:xfrm>
          <a:prstGeom prst="rect">
            <a:avLst/>
          </a:prstGeom>
        </p:spPr>
      </p:pic>
      <p:cxnSp>
        <p:nvCxnSpPr>
          <p:cNvPr id="6" name="Straight Connector 5"/>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520" y="116632"/>
            <a:ext cx="8172400" cy="461665"/>
          </a:xfrm>
          <a:prstGeom prst="rect">
            <a:avLst/>
          </a:prstGeom>
          <a:noFill/>
        </p:spPr>
        <p:txBody>
          <a:bodyPr wrap="square" rtlCol="0">
            <a:spAutoFit/>
          </a:bodyPr>
          <a:lstStyle/>
          <a:p>
            <a:r>
              <a:rPr lang="en-GB" sz="2400" b="1" dirty="0" smtClean="0">
                <a:latin typeface="Cambria" pitchFamily="18" charset="0"/>
              </a:rPr>
              <a:t>Reach Cambridge </a:t>
            </a:r>
            <a:r>
              <a:rPr lang="en-GB" sz="2400" b="1" dirty="0" smtClean="0">
                <a:latin typeface="Cambria" pitchFamily="18" charset="0"/>
              </a:rPr>
              <a:t>2017    </a:t>
            </a:r>
            <a:r>
              <a:rPr lang="en-GB" sz="2400" b="1" i="1" dirty="0" smtClean="0">
                <a:latin typeface="Cambria" pitchFamily="18" charset="0"/>
              </a:rPr>
              <a:t>Guidance &amp; Tips for Teachers</a:t>
            </a:r>
            <a:endParaRPr lang="en-GB" sz="2400" b="1" i="1" dirty="0">
              <a:latin typeface="Cambria" pitchFamily="18" charset="0"/>
            </a:endParaRPr>
          </a:p>
        </p:txBody>
      </p:sp>
      <p:sp>
        <p:nvSpPr>
          <p:cNvPr id="9" name="TextBox 8"/>
          <p:cNvSpPr txBox="1"/>
          <p:nvPr/>
        </p:nvSpPr>
        <p:spPr>
          <a:xfrm>
            <a:off x="0" y="1124744"/>
            <a:ext cx="9144000" cy="677108"/>
          </a:xfrm>
          <a:prstGeom prst="rect">
            <a:avLst/>
          </a:prstGeom>
          <a:noFill/>
        </p:spPr>
        <p:txBody>
          <a:bodyPr wrap="square" rtlCol="0">
            <a:spAutoFit/>
          </a:bodyPr>
          <a:lstStyle/>
          <a:p>
            <a:pPr algn="ctr"/>
            <a:r>
              <a:rPr lang="en-GB" sz="2400" dirty="0" smtClean="0">
                <a:latin typeface="Cambria" pitchFamily="18" charset="0"/>
                <a:hlinkClick r:id="rId4"/>
              </a:rPr>
              <a:t>http://www.reachcambridge.com/documents-for-reach-teachers</a:t>
            </a:r>
            <a:endParaRPr lang="en-GB" sz="2400" dirty="0" smtClean="0">
              <a:latin typeface="Cambria" pitchFamily="18" charset="0"/>
            </a:endParaRPr>
          </a:p>
          <a:p>
            <a:pPr algn="ctr"/>
            <a:endParaRPr lang="en-GB" sz="1400" dirty="0" smtClean="0">
              <a:latin typeface="Cambria" pitchFamily="18" charset="0"/>
            </a:endParaRPr>
          </a:p>
        </p:txBody>
      </p:sp>
      <p:sp>
        <p:nvSpPr>
          <p:cNvPr id="8" name="Action Button: Back or Previous 7">
            <a:hlinkClick r:id="rId5" action="ppaction://hlinksldjump" highlightClick="1"/>
          </p:cNvPr>
          <p:cNvSpPr/>
          <p:nvPr/>
        </p:nvSpPr>
        <p:spPr>
          <a:xfrm>
            <a:off x="8460432" y="6165304"/>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6696744"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programs overview</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242888" y="1340768"/>
            <a:ext cx="8658225" cy="13271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51520" y="2996952"/>
            <a:ext cx="8658225" cy="13271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51520" y="4653136"/>
            <a:ext cx="8648700" cy="142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7560840"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session timings &amp; breaks</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lumOff val="5000"/>
                </a:schemeClr>
              </a:solidFill>
            </a:endParaRPr>
          </a:p>
        </p:txBody>
      </p:sp>
      <p:cxnSp>
        <p:nvCxnSpPr>
          <p:cNvPr id="10" name="Straight Connector 9"/>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785" y="908720"/>
          <a:ext cx="9181297" cy="288032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xmlns="" val="20000"/>
                    </a:ext>
                  </a:extLst>
                </a:gridCol>
                <a:gridCol w="2767330">
                  <a:extLst>
                    <a:ext uri="{9D8B030D-6E8A-4147-A177-3AD203B41FA5}">
                      <a16:colId xmlns:a16="http://schemas.microsoft.com/office/drawing/2014/main" xmlns="" val="20001"/>
                    </a:ext>
                  </a:extLst>
                </a:gridCol>
                <a:gridCol w="3461639">
                  <a:extLst>
                    <a:ext uri="{9D8B030D-6E8A-4147-A177-3AD203B41FA5}">
                      <a16:colId xmlns:a16="http://schemas.microsoft.com/office/drawing/2014/main" xmlns="" val="20002"/>
                    </a:ext>
                  </a:extLst>
                </a:gridCol>
              </a:tblGrid>
              <a:tr h="576064">
                <a:tc>
                  <a:txBody>
                    <a:bodyPr/>
                    <a:lstStyle/>
                    <a:p>
                      <a:r>
                        <a:rPr lang="en-GB" sz="2800" dirty="0" smtClean="0">
                          <a:latin typeface="Cambria" pitchFamily="18" charset="0"/>
                        </a:rPr>
                        <a:t>Session</a:t>
                      </a:r>
                      <a:endParaRPr lang="en-GB" sz="2800" dirty="0">
                        <a:latin typeface="Cambria" pitchFamily="18" charset="0"/>
                      </a:endParaRPr>
                    </a:p>
                  </a:txBody>
                  <a:tcPr/>
                </a:tc>
                <a:tc>
                  <a:txBody>
                    <a:bodyPr/>
                    <a:lstStyle/>
                    <a:p>
                      <a:r>
                        <a:rPr lang="en-GB" sz="2800" dirty="0" smtClean="0">
                          <a:latin typeface="Cambria" pitchFamily="18" charset="0"/>
                        </a:rPr>
                        <a:t>Timing</a:t>
                      </a:r>
                      <a:endParaRPr lang="en-GB" sz="2800"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mbria" pitchFamily="18" charset="0"/>
                        </a:rPr>
                        <a:t>Scheduled Break(s)</a:t>
                      </a:r>
                    </a:p>
                  </a:txBody>
                  <a:tcPr/>
                </a:tc>
                <a:extLst>
                  <a:ext uri="{0D108BD9-81ED-4DB2-BD59-A6C34878D82A}">
                    <a16:rowId xmlns:a16="http://schemas.microsoft.com/office/drawing/2014/main" xmlns="" val="10000"/>
                  </a:ext>
                </a:extLst>
              </a:tr>
              <a:tr h="576064">
                <a:tc>
                  <a:txBody>
                    <a:bodyPr/>
                    <a:lstStyle/>
                    <a:p>
                      <a:r>
                        <a:rPr lang="en-GB" sz="2800" b="1" dirty="0" smtClean="0">
                          <a:latin typeface="Cambria" pitchFamily="18" charset="0"/>
                        </a:rPr>
                        <a:t>Explorer Class</a:t>
                      </a:r>
                      <a:endParaRPr lang="en-GB" sz="2800" b="1" dirty="0">
                        <a:latin typeface="Cambria" pitchFamily="18" charset="0"/>
                      </a:endParaRPr>
                    </a:p>
                  </a:txBody>
                  <a:tcPr/>
                </a:tc>
                <a:tc>
                  <a:txBody>
                    <a:bodyPr/>
                    <a:lstStyle/>
                    <a:p>
                      <a:r>
                        <a:rPr lang="en-GB" sz="2800" b="1" dirty="0" smtClean="0">
                          <a:latin typeface="Cambria" pitchFamily="18" charset="0"/>
                        </a:rPr>
                        <a:t>9am-1pm</a:t>
                      </a:r>
                      <a:endParaRPr lang="en-GB" sz="2800" b="1" dirty="0">
                        <a:latin typeface="Cambria" pitchFamily="18" charset="0"/>
                      </a:endParaRPr>
                    </a:p>
                  </a:txBody>
                  <a:tcPr/>
                </a:tc>
                <a:tc>
                  <a:txBody>
                    <a:bodyPr/>
                    <a:lstStyle/>
                    <a:p>
                      <a:r>
                        <a:rPr lang="en-GB" sz="2800" b="1" dirty="0" smtClean="0">
                          <a:latin typeface="Cambria" pitchFamily="18" charset="0"/>
                        </a:rPr>
                        <a:t>10-10.15,</a:t>
                      </a:r>
                      <a:r>
                        <a:rPr lang="en-GB" sz="2800" b="1" baseline="0" dirty="0" smtClean="0">
                          <a:latin typeface="Cambria" pitchFamily="18" charset="0"/>
                        </a:rPr>
                        <a:t> 11.45-12</a:t>
                      </a:r>
                      <a:endParaRPr lang="en-GB" sz="2800" b="1" dirty="0">
                        <a:latin typeface="Cambria" pitchFamily="18" charset="0"/>
                      </a:endParaRPr>
                    </a:p>
                  </a:txBody>
                  <a:tcPr/>
                </a:tc>
                <a:extLst>
                  <a:ext uri="{0D108BD9-81ED-4DB2-BD59-A6C34878D82A}">
                    <a16:rowId xmlns:a16="http://schemas.microsoft.com/office/drawing/2014/main" xmlns="" val="10001"/>
                  </a:ext>
                </a:extLst>
              </a:tr>
              <a:tr h="576064">
                <a:tc>
                  <a:txBody>
                    <a:bodyPr/>
                    <a:lstStyle/>
                    <a:p>
                      <a:r>
                        <a:rPr lang="en-GB" sz="2800" b="1" dirty="0" smtClean="0">
                          <a:latin typeface="Cambria" pitchFamily="18" charset="0"/>
                        </a:rPr>
                        <a:t>Leader Class</a:t>
                      </a:r>
                      <a:endParaRPr lang="en-GB" sz="2800" b="1" dirty="0">
                        <a:latin typeface="Cambria" pitchFamily="18" charset="0"/>
                      </a:endParaRPr>
                    </a:p>
                  </a:txBody>
                  <a:tcPr/>
                </a:tc>
                <a:tc>
                  <a:txBody>
                    <a:bodyPr/>
                    <a:lstStyle/>
                    <a:p>
                      <a:r>
                        <a:rPr lang="en-GB" sz="2800" b="1" dirty="0" smtClean="0">
                          <a:latin typeface="Cambria" pitchFamily="18" charset="0"/>
                        </a:rPr>
                        <a:t>9am – 12.30pm</a:t>
                      </a:r>
                      <a:endParaRPr lang="en-GB" sz="2800" b="1"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smtClean="0">
                          <a:latin typeface="Cambria" pitchFamily="18" charset="0"/>
                        </a:rPr>
                        <a:t>10.30-10.45</a:t>
                      </a:r>
                    </a:p>
                  </a:txBody>
                  <a:tcPr/>
                </a:tc>
              </a:tr>
              <a:tr h="576064">
                <a:tc>
                  <a:txBody>
                    <a:bodyPr/>
                    <a:lstStyle/>
                    <a:p>
                      <a:r>
                        <a:rPr lang="en-GB" sz="2800" b="1" dirty="0" smtClean="0">
                          <a:latin typeface="Cambria" pitchFamily="18" charset="0"/>
                        </a:rPr>
                        <a:t>Scholar </a:t>
                      </a:r>
                      <a:r>
                        <a:rPr lang="en-GB" sz="2800" b="1" baseline="0" dirty="0" smtClean="0">
                          <a:latin typeface="Cambria" pitchFamily="18" charset="0"/>
                        </a:rPr>
                        <a:t>AM </a:t>
                      </a:r>
                      <a:r>
                        <a:rPr lang="en-GB" sz="2800" b="1" baseline="0" dirty="0" smtClean="0">
                          <a:latin typeface="Cambria" pitchFamily="18" charset="0"/>
                        </a:rPr>
                        <a:t>Class</a:t>
                      </a:r>
                      <a:endParaRPr lang="en-GB" sz="2800" b="1" dirty="0">
                        <a:latin typeface="Cambria" pitchFamily="18" charset="0"/>
                      </a:endParaRPr>
                    </a:p>
                  </a:txBody>
                  <a:tcPr/>
                </a:tc>
                <a:tc>
                  <a:txBody>
                    <a:bodyPr/>
                    <a:lstStyle/>
                    <a:p>
                      <a:r>
                        <a:rPr lang="en-GB" sz="2800" b="1" dirty="0" smtClean="0">
                          <a:latin typeface="Cambria" pitchFamily="18" charset="0"/>
                        </a:rPr>
                        <a:t>9am-12pm</a:t>
                      </a:r>
                      <a:endParaRPr lang="en-GB" sz="2800" b="1" dirty="0">
                        <a:latin typeface="Cambria" pitchFamily="18" charset="0"/>
                      </a:endParaRPr>
                    </a:p>
                  </a:txBody>
                  <a:tcPr/>
                </a:tc>
                <a:tc>
                  <a:txBody>
                    <a:bodyPr/>
                    <a:lstStyle/>
                    <a:p>
                      <a:r>
                        <a:rPr lang="en-GB" sz="2800" b="1" dirty="0" smtClean="0">
                          <a:latin typeface="Cambria" pitchFamily="18" charset="0"/>
                        </a:rPr>
                        <a:t>10.30-10.45</a:t>
                      </a:r>
                      <a:endParaRPr lang="en-GB" sz="2800" b="1" dirty="0">
                        <a:latin typeface="Cambria" pitchFamily="18" charset="0"/>
                      </a:endParaRPr>
                    </a:p>
                  </a:txBody>
                  <a:tcPr/>
                </a:tc>
                <a:extLst>
                  <a:ext uri="{0D108BD9-81ED-4DB2-BD59-A6C34878D82A}">
                    <a16:rowId xmlns:a16="http://schemas.microsoft.com/office/drawing/2014/main" xmlns="" val="10002"/>
                  </a:ext>
                </a:extLst>
              </a:tr>
              <a:tr h="576064">
                <a:tc>
                  <a:txBody>
                    <a:bodyPr/>
                    <a:lstStyle/>
                    <a:p>
                      <a:r>
                        <a:rPr lang="en-GB" sz="2800" b="1" dirty="0" smtClean="0">
                          <a:latin typeface="Cambria" pitchFamily="18" charset="0"/>
                        </a:rPr>
                        <a:t>Scholar PM </a:t>
                      </a:r>
                      <a:r>
                        <a:rPr lang="en-GB" sz="2800" b="1" dirty="0" smtClean="0">
                          <a:latin typeface="Cambria" pitchFamily="18" charset="0"/>
                        </a:rPr>
                        <a:t>Class</a:t>
                      </a:r>
                      <a:endParaRPr lang="en-GB" sz="2800" b="1" dirty="0">
                        <a:latin typeface="Cambria" pitchFamily="18" charset="0"/>
                      </a:endParaRPr>
                    </a:p>
                  </a:txBody>
                  <a:tcPr/>
                </a:tc>
                <a:tc>
                  <a:txBody>
                    <a:bodyPr/>
                    <a:lstStyle/>
                    <a:p>
                      <a:r>
                        <a:rPr lang="en-GB" sz="2800" b="1" dirty="0" smtClean="0">
                          <a:latin typeface="Cambria" pitchFamily="18" charset="0"/>
                        </a:rPr>
                        <a:t>2-4.30pm</a:t>
                      </a:r>
                      <a:endParaRPr lang="en-GB" sz="2800" b="1" dirty="0">
                        <a:latin typeface="Cambria" pitchFamily="18" charset="0"/>
                      </a:endParaRPr>
                    </a:p>
                  </a:txBody>
                  <a:tcPr/>
                </a:tc>
                <a:tc>
                  <a:txBody>
                    <a:bodyPr/>
                    <a:lstStyle/>
                    <a:p>
                      <a:r>
                        <a:rPr lang="en-GB" sz="2800" b="1" dirty="0" smtClean="0">
                          <a:latin typeface="Cambria" pitchFamily="18" charset="0"/>
                        </a:rPr>
                        <a:t>3.15-3.30</a:t>
                      </a:r>
                      <a:endParaRPr lang="en-GB" sz="2800" b="1" dirty="0">
                        <a:latin typeface="Cambria" pitchFamily="18" charset="0"/>
                      </a:endParaRPr>
                    </a:p>
                  </a:txBody>
                  <a:tcPr/>
                </a:tc>
                <a:extLst>
                  <a:ext uri="{0D108BD9-81ED-4DB2-BD59-A6C34878D82A}">
                    <a16:rowId xmlns:a16="http://schemas.microsoft.com/office/drawing/2014/main" xmlns="" val="10003"/>
                  </a:ext>
                </a:extLst>
              </a:tr>
            </a:tbl>
          </a:graphicData>
        </a:graphic>
      </p:graphicFrame>
      <p:sp>
        <p:nvSpPr>
          <p:cNvPr id="13" name="TextBox 12"/>
          <p:cNvSpPr txBox="1"/>
          <p:nvPr/>
        </p:nvSpPr>
        <p:spPr>
          <a:xfrm>
            <a:off x="0" y="5787261"/>
            <a:ext cx="8604448" cy="954107"/>
          </a:xfrm>
          <a:prstGeom prst="rect">
            <a:avLst/>
          </a:prstGeom>
          <a:noFill/>
        </p:spPr>
        <p:txBody>
          <a:bodyPr wrap="square" rtlCol="0">
            <a:spAutoFit/>
          </a:bodyPr>
          <a:lstStyle/>
          <a:p>
            <a:r>
              <a:rPr lang="en-GB" sz="2800" dirty="0" smtClean="0">
                <a:solidFill>
                  <a:schemeClr val="bg1">
                    <a:lumMod val="95000"/>
                    <a:lumOff val="5000"/>
                  </a:schemeClr>
                </a:solidFill>
                <a:latin typeface="Cambria" pitchFamily="18" charset="0"/>
              </a:rPr>
              <a:t>Please also note that we have teachers’ </a:t>
            </a:r>
            <a:r>
              <a:rPr lang="en-GB" sz="2800" dirty="0" smtClean="0">
                <a:solidFill>
                  <a:schemeClr val="bg1">
                    <a:lumMod val="95000"/>
                    <a:lumOff val="5000"/>
                  </a:schemeClr>
                </a:solidFill>
                <a:latin typeface="Cambria" pitchFamily="18" charset="0"/>
              </a:rPr>
              <a:t>lunch meetings </a:t>
            </a:r>
            <a:r>
              <a:rPr lang="en-GB" sz="2800" dirty="0" smtClean="0">
                <a:solidFill>
                  <a:schemeClr val="bg1">
                    <a:lumMod val="95000"/>
                    <a:lumOff val="5000"/>
                  </a:schemeClr>
                </a:solidFill>
                <a:latin typeface="Cambria" pitchFamily="18" charset="0"/>
              </a:rPr>
              <a:t>on Monday </a:t>
            </a:r>
            <a:r>
              <a:rPr lang="en-GB" sz="2800" dirty="0" smtClean="0">
                <a:solidFill>
                  <a:schemeClr val="bg1">
                    <a:lumMod val="95000"/>
                    <a:lumOff val="5000"/>
                  </a:schemeClr>
                </a:solidFill>
                <a:latin typeface="Cambria" pitchFamily="18" charset="0"/>
              </a:rPr>
              <a:t>afternoons.</a:t>
            </a:r>
            <a:endParaRPr lang="en-GB" sz="2800" dirty="0">
              <a:solidFill>
                <a:schemeClr val="bg1">
                  <a:lumMod val="95000"/>
                  <a:lumOff val="5000"/>
                </a:schemeClr>
              </a:solidFill>
              <a:latin typeface="Cambria" pitchFamily="18" charset="0"/>
            </a:endParaRPr>
          </a:p>
        </p:txBody>
      </p:sp>
      <p:sp>
        <p:nvSpPr>
          <p:cNvPr id="14" name="TextBox 13"/>
          <p:cNvSpPr txBox="1"/>
          <p:nvPr/>
        </p:nvSpPr>
        <p:spPr>
          <a:xfrm>
            <a:off x="0" y="4025096"/>
            <a:ext cx="9144000" cy="1708160"/>
          </a:xfrm>
          <a:prstGeom prst="rect">
            <a:avLst/>
          </a:prstGeom>
          <a:noFill/>
        </p:spPr>
        <p:txBody>
          <a:bodyPr wrap="square" rtlCol="0">
            <a:spAutoFit/>
          </a:bodyPr>
          <a:lstStyle/>
          <a:p>
            <a:pPr>
              <a:buFont typeface="Arial" pitchFamily="34" charset="0"/>
              <a:buChar char="•"/>
            </a:pPr>
            <a:r>
              <a:rPr lang="en-GB" sz="2400" dirty="0" smtClean="0">
                <a:solidFill>
                  <a:schemeClr val="bg1">
                    <a:lumMod val="95000"/>
                    <a:lumOff val="5000"/>
                  </a:schemeClr>
                </a:solidFill>
                <a:latin typeface="Cambria" pitchFamily="18" charset="0"/>
              </a:rPr>
              <a:t> Registers </a:t>
            </a:r>
            <a:r>
              <a:rPr lang="en-GB" sz="2400" dirty="0" smtClean="0">
                <a:solidFill>
                  <a:schemeClr val="bg1">
                    <a:lumMod val="95000"/>
                    <a:lumOff val="5000"/>
                  </a:schemeClr>
                </a:solidFill>
                <a:latin typeface="Cambria" pitchFamily="18" charset="0"/>
              </a:rPr>
              <a:t>must be taken at the start of each session.</a:t>
            </a:r>
          </a:p>
          <a:p>
            <a:endParaRPr lang="en-GB" sz="900" dirty="0" smtClean="0">
              <a:solidFill>
                <a:schemeClr val="bg1">
                  <a:lumMod val="95000"/>
                  <a:lumOff val="5000"/>
                </a:schemeClr>
              </a:solidFill>
              <a:latin typeface="Cambria" pitchFamily="18" charset="0"/>
            </a:endParaRPr>
          </a:p>
          <a:p>
            <a:pPr>
              <a:buFont typeface="Arial" pitchFamily="34" charset="0"/>
              <a:buChar char="•"/>
            </a:pPr>
            <a:r>
              <a:rPr lang="en-GB" sz="2400" dirty="0" smtClean="0">
                <a:solidFill>
                  <a:schemeClr val="bg1">
                    <a:lumMod val="95000"/>
                    <a:lumOff val="5000"/>
                  </a:schemeClr>
                </a:solidFill>
                <a:latin typeface="Cambria" pitchFamily="18" charset="0"/>
              </a:rPr>
              <a:t> A </a:t>
            </a:r>
            <a:r>
              <a:rPr lang="en-GB" sz="2400" dirty="0" smtClean="0">
                <a:solidFill>
                  <a:schemeClr val="bg1">
                    <a:lumMod val="95000"/>
                    <a:lumOff val="5000"/>
                  </a:schemeClr>
                </a:solidFill>
                <a:latin typeface="Cambria" pitchFamily="18" charset="0"/>
              </a:rPr>
              <a:t>Reach staff member will come round in the first 15 </a:t>
            </a:r>
            <a:r>
              <a:rPr lang="en-GB" sz="2400" dirty="0" err="1" smtClean="0">
                <a:solidFill>
                  <a:schemeClr val="bg1">
                    <a:lumMod val="95000"/>
                    <a:lumOff val="5000"/>
                  </a:schemeClr>
                </a:solidFill>
                <a:latin typeface="Cambria" pitchFamily="18" charset="0"/>
              </a:rPr>
              <a:t>mins</a:t>
            </a:r>
            <a:r>
              <a:rPr lang="en-GB" sz="2400" dirty="0" smtClean="0">
                <a:solidFill>
                  <a:schemeClr val="bg1">
                    <a:lumMod val="95000"/>
                    <a:lumOff val="5000"/>
                  </a:schemeClr>
                </a:solidFill>
                <a:latin typeface="Cambria" pitchFamily="18" charset="0"/>
              </a:rPr>
              <a:t> to check all students are present, and a Reach staff member will come to the class later with notices.</a:t>
            </a:r>
            <a:endParaRPr lang="en-GB" sz="2400" dirty="0">
              <a:solidFill>
                <a:schemeClr val="bg1">
                  <a:lumMod val="95000"/>
                  <a:lumOff val="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7560840"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classrooms and offices</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lumOff val="5000"/>
                </a:schemeClr>
              </a:solidFill>
            </a:endParaRPr>
          </a:p>
        </p:txBody>
      </p:sp>
      <p:cxnSp>
        <p:nvCxnSpPr>
          <p:cNvPr id="10" name="Straight Connector 9"/>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1712913" y="1325563"/>
            <a:ext cx="5718175"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7560840"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classrooms and offices</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lumOff val="5000"/>
                </a:schemeClr>
              </a:solidFill>
            </a:endParaRPr>
          </a:p>
        </p:txBody>
      </p:sp>
      <p:cxnSp>
        <p:nvCxnSpPr>
          <p:cNvPr id="10" name="Straight Connector 9"/>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504" y="1394767"/>
            <a:ext cx="8784976" cy="5447645"/>
          </a:xfrm>
          <a:prstGeom prst="rect">
            <a:avLst/>
          </a:prstGeom>
          <a:noFill/>
        </p:spPr>
        <p:txBody>
          <a:bodyPr wrap="square" rtlCol="0">
            <a:spAutoFit/>
          </a:bodyPr>
          <a:lstStyle/>
          <a:p>
            <a:r>
              <a:rPr lang="en-GB" sz="2800" dirty="0" smtClean="0">
                <a:solidFill>
                  <a:schemeClr val="bg1">
                    <a:lumMod val="95000"/>
                    <a:lumOff val="5000"/>
                  </a:schemeClr>
                </a:solidFill>
                <a:latin typeface="Cambria" pitchFamily="18" charset="0"/>
              </a:rPr>
              <a:t>Each </a:t>
            </a:r>
            <a:r>
              <a:rPr lang="en-GB" sz="2800" dirty="0" smtClean="0">
                <a:solidFill>
                  <a:schemeClr val="bg1">
                    <a:lumMod val="95000"/>
                    <a:lumOff val="5000"/>
                  </a:schemeClr>
                </a:solidFill>
                <a:latin typeface="Cambria" pitchFamily="18" charset="0"/>
              </a:rPr>
              <a:t>classroom will have a projector &amp; screen and a flipchart/whiteboard. Anything additional needs to be requested (on your session plan or in an email to </a:t>
            </a:r>
            <a:r>
              <a:rPr lang="en-GB" sz="2800" dirty="0" smtClean="0">
                <a:solidFill>
                  <a:schemeClr val="bg1">
                    <a:lumMod val="95000"/>
                    <a:lumOff val="5000"/>
                  </a:schemeClr>
                </a:solidFill>
                <a:latin typeface="Cambria" pitchFamily="18" charset="0"/>
              </a:rPr>
              <a:t>Monika).</a:t>
            </a:r>
            <a:endParaRPr lang="en-GB" sz="2800" dirty="0" smtClean="0">
              <a:solidFill>
                <a:schemeClr val="bg1">
                  <a:lumMod val="95000"/>
                  <a:lumOff val="5000"/>
                </a:schemeClr>
              </a:solidFill>
              <a:latin typeface="Cambria" pitchFamily="18" charset="0"/>
            </a:endParaRPr>
          </a:p>
          <a:p>
            <a:endParaRPr lang="en-GB" sz="1200" dirty="0" smtClean="0">
              <a:solidFill>
                <a:schemeClr val="bg1">
                  <a:lumMod val="95000"/>
                  <a:lumOff val="5000"/>
                </a:schemeClr>
              </a:solidFill>
              <a:latin typeface="Cambria" pitchFamily="18" charset="0"/>
            </a:endParaRPr>
          </a:p>
          <a:p>
            <a:r>
              <a:rPr lang="en-GB" sz="2800" dirty="0" smtClean="0">
                <a:solidFill>
                  <a:schemeClr val="bg1">
                    <a:lumMod val="95000"/>
                    <a:lumOff val="5000"/>
                  </a:schemeClr>
                </a:solidFill>
                <a:latin typeface="Cambria" pitchFamily="18" charset="0"/>
              </a:rPr>
              <a:t>In both Trinity Hall and Downing we will have a Reach Office, in which you can find:</a:t>
            </a:r>
            <a:endParaRPr lang="en-GB" sz="2400" dirty="0" smtClean="0">
              <a:solidFill>
                <a:schemeClr val="bg1">
                  <a:lumMod val="95000"/>
                  <a:lumOff val="5000"/>
                </a:schemeClr>
              </a:solidFill>
              <a:latin typeface="Cambria" pitchFamily="18" charset="0"/>
            </a:endParaRPr>
          </a:p>
          <a:p>
            <a:pPr>
              <a:buFont typeface="Arial" pitchFamily="34" charset="0"/>
              <a:buChar char="•"/>
            </a:pPr>
            <a:r>
              <a:rPr lang="en-GB" sz="2800" dirty="0" smtClean="0">
                <a:solidFill>
                  <a:schemeClr val="bg1">
                    <a:lumMod val="95000"/>
                    <a:lumOff val="5000"/>
                  </a:schemeClr>
                </a:solidFill>
                <a:latin typeface="Cambria" pitchFamily="18" charset="0"/>
              </a:rPr>
              <a:t> Stationery</a:t>
            </a:r>
          </a:p>
          <a:p>
            <a:pPr>
              <a:buFont typeface="Arial" pitchFamily="34" charset="0"/>
              <a:buChar char="•"/>
            </a:pPr>
            <a:r>
              <a:rPr lang="en-GB" sz="2800" dirty="0" smtClean="0">
                <a:solidFill>
                  <a:schemeClr val="bg1">
                    <a:lumMod val="95000"/>
                    <a:lumOff val="5000"/>
                  </a:schemeClr>
                </a:solidFill>
                <a:latin typeface="Cambria" pitchFamily="18" charset="0"/>
              </a:rPr>
              <a:t> </a:t>
            </a:r>
            <a:r>
              <a:rPr lang="en-GB" sz="2800" i="1" dirty="0" smtClean="0">
                <a:solidFill>
                  <a:schemeClr val="bg1">
                    <a:lumMod val="95000"/>
                    <a:lumOff val="5000"/>
                  </a:schemeClr>
                </a:solidFill>
                <a:latin typeface="Cambria" pitchFamily="18" charset="0"/>
              </a:rPr>
              <a:t>Some</a:t>
            </a:r>
            <a:r>
              <a:rPr lang="en-GB" sz="2800" dirty="0" smtClean="0">
                <a:solidFill>
                  <a:schemeClr val="bg1">
                    <a:lumMod val="95000"/>
                    <a:lumOff val="5000"/>
                  </a:schemeClr>
                </a:solidFill>
                <a:latin typeface="Cambria" pitchFamily="18" charset="0"/>
              </a:rPr>
              <a:t> spare equipment (e.g. Laptops, speakers)</a:t>
            </a:r>
          </a:p>
          <a:p>
            <a:pPr>
              <a:buFont typeface="Arial" pitchFamily="34" charset="0"/>
              <a:buChar char="•"/>
            </a:pPr>
            <a:r>
              <a:rPr lang="en-GB" sz="2800" dirty="0" smtClean="0">
                <a:solidFill>
                  <a:schemeClr val="bg1">
                    <a:lumMod val="95000"/>
                    <a:lumOff val="5000"/>
                  </a:schemeClr>
                </a:solidFill>
                <a:latin typeface="Cambria" pitchFamily="18" charset="0"/>
              </a:rPr>
              <a:t> Reach staff </a:t>
            </a:r>
            <a:r>
              <a:rPr lang="en-GB" sz="2800" dirty="0" smtClean="0">
                <a:solidFill>
                  <a:schemeClr val="bg1">
                    <a:lumMod val="95000"/>
                    <a:lumOff val="5000"/>
                  </a:schemeClr>
                </a:solidFill>
                <a:latin typeface="Cambria" pitchFamily="18" charset="0"/>
              </a:rPr>
              <a:t>members</a:t>
            </a:r>
          </a:p>
          <a:p>
            <a:pPr>
              <a:buFont typeface="Arial" pitchFamily="34" charset="0"/>
              <a:buChar char="•"/>
            </a:pPr>
            <a:endParaRPr lang="en-GB" sz="2800" dirty="0" smtClean="0">
              <a:solidFill>
                <a:schemeClr val="bg1">
                  <a:lumMod val="95000"/>
                  <a:lumOff val="5000"/>
                </a:schemeClr>
              </a:solidFill>
              <a:latin typeface="Cambria" pitchFamily="18" charset="0"/>
            </a:endParaRPr>
          </a:p>
          <a:p>
            <a:r>
              <a:rPr lang="en-GB" sz="2800" dirty="0" smtClean="0">
                <a:solidFill>
                  <a:schemeClr val="bg1">
                    <a:lumMod val="95000"/>
                    <a:lumOff val="5000"/>
                  </a:schemeClr>
                </a:solidFill>
                <a:latin typeface="Cambria" pitchFamily="18" charset="0"/>
              </a:rPr>
              <a:t>All experiments will need to be planned in advance and contain a risk </a:t>
            </a:r>
            <a:r>
              <a:rPr lang="en-GB" sz="2800" dirty="0" err="1" smtClean="0">
                <a:solidFill>
                  <a:schemeClr val="bg1">
                    <a:lumMod val="95000"/>
                    <a:lumOff val="5000"/>
                  </a:schemeClr>
                </a:solidFill>
                <a:latin typeface="Cambria" pitchFamily="18" charset="0"/>
              </a:rPr>
              <a:t>asessment</a:t>
            </a:r>
            <a:r>
              <a:rPr lang="en-GB" sz="2800" dirty="0" smtClean="0">
                <a:solidFill>
                  <a:schemeClr val="bg1">
                    <a:lumMod val="95000"/>
                    <a:lumOff val="5000"/>
                  </a:schemeClr>
                </a:solidFill>
                <a:latin typeface="Cambria" pitchFamily="18" charset="0"/>
              </a:rPr>
              <a:t>.</a:t>
            </a:r>
            <a:endParaRPr lang="en-GB" sz="2800" dirty="0" smtClean="0">
              <a:solidFill>
                <a:schemeClr val="bg1">
                  <a:lumMod val="95000"/>
                  <a:lumOff val="5000"/>
                </a:schemeClr>
              </a:solidFill>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7560840"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important contacts</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lumOff val="5000"/>
                </a:schemeClr>
              </a:solidFill>
            </a:endParaRPr>
          </a:p>
        </p:txBody>
      </p:sp>
      <p:cxnSp>
        <p:nvCxnSpPr>
          <p:cNvPr id="10" name="Straight Connector 9"/>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xmlns="" val="2744388759"/>
              </p:ext>
            </p:extLst>
          </p:nvPr>
        </p:nvGraphicFramePr>
        <p:xfrm>
          <a:off x="179512" y="908720"/>
          <a:ext cx="8784975" cy="5180424"/>
        </p:xfrm>
        <a:graphic>
          <a:graphicData uri="http://schemas.openxmlformats.org/drawingml/2006/table">
            <a:tbl>
              <a:tblPr firstRow="1" bandRow="1">
                <a:tableStyleId>{7DF18680-E054-41AD-8BC1-D1AEF772440D}</a:tableStyleId>
              </a:tblPr>
              <a:tblGrid>
                <a:gridCol w="1944216">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4032447">
                  <a:extLst>
                    <a:ext uri="{9D8B030D-6E8A-4147-A177-3AD203B41FA5}">
                      <a16:colId xmlns:a16="http://schemas.microsoft.com/office/drawing/2014/main" xmlns="" val="20002"/>
                    </a:ext>
                  </a:extLst>
                </a:gridCol>
              </a:tblGrid>
              <a:tr h="688772">
                <a:tc>
                  <a:txBody>
                    <a:bodyPr/>
                    <a:lstStyle/>
                    <a:p>
                      <a:r>
                        <a:rPr lang="en-GB" sz="2400" dirty="0" smtClean="0"/>
                        <a:t>Name</a:t>
                      </a:r>
                      <a:endParaRPr lang="en-GB" sz="2400" dirty="0">
                        <a:latin typeface="Cambria" pitchFamily="18" charset="0"/>
                      </a:endParaRPr>
                    </a:p>
                  </a:txBody>
                  <a:tcPr/>
                </a:tc>
                <a:tc>
                  <a:txBody>
                    <a:bodyPr/>
                    <a:lstStyle/>
                    <a:p>
                      <a:r>
                        <a:rPr lang="en-GB" sz="2400" dirty="0" smtClean="0"/>
                        <a:t>Role</a:t>
                      </a:r>
                      <a:endParaRPr lang="en-GB" sz="2400"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Contact</a:t>
                      </a:r>
                      <a:r>
                        <a:rPr lang="en-GB" sz="2400" baseline="0" dirty="0" smtClean="0"/>
                        <a:t> for</a:t>
                      </a:r>
                      <a:endParaRPr lang="en-GB" sz="2400" dirty="0" smtClean="0">
                        <a:latin typeface="Cambria" pitchFamily="18" charset="0"/>
                      </a:endParaRPr>
                    </a:p>
                  </a:txBody>
                  <a:tcPr/>
                </a:tc>
                <a:extLst>
                  <a:ext uri="{0D108BD9-81ED-4DB2-BD59-A6C34878D82A}">
                    <a16:rowId xmlns:a16="http://schemas.microsoft.com/office/drawing/2014/main" xmlns="" val="10000"/>
                  </a:ext>
                </a:extLst>
              </a:tr>
              <a:tr h="895404">
                <a:tc>
                  <a:txBody>
                    <a:bodyPr/>
                    <a:lstStyle/>
                    <a:p>
                      <a:r>
                        <a:rPr lang="en-GB" sz="2400" dirty="0" smtClean="0"/>
                        <a:t>[Various]</a:t>
                      </a:r>
                      <a:endParaRPr lang="en-GB" sz="2400" i="1" dirty="0">
                        <a:latin typeface="Cambria" pitchFamily="18" charset="0"/>
                      </a:endParaRPr>
                    </a:p>
                  </a:txBody>
                  <a:tcPr/>
                </a:tc>
                <a:tc>
                  <a:txBody>
                    <a:bodyPr/>
                    <a:lstStyle/>
                    <a:p>
                      <a:r>
                        <a:rPr lang="en-GB" sz="2000" dirty="0" smtClean="0"/>
                        <a:t>Subject Course Coordinator</a:t>
                      </a:r>
                      <a:endParaRPr lang="en-GB" sz="2000" dirty="0">
                        <a:latin typeface="Cambria" pitchFamily="18" charset="0"/>
                      </a:endParaRPr>
                    </a:p>
                  </a:txBody>
                  <a:tcPr/>
                </a:tc>
                <a:tc>
                  <a:txBody>
                    <a:bodyPr/>
                    <a:lstStyle/>
                    <a:p>
                      <a:r>
                        <a:rPr lang="en-GB" sz="2000" dirty="0" smtClean="0"/>
                        <a:t>Subject-specific enquiries,</a:t>
                      </a:r>
                      <a:r>
                        <a:rPr lang="en-GB" sz="2000" baseline="0" dirty="0" smtClean="0"/>
                        <a:t> e.g. Ask to change session topic</a:t>
                      </a:r>
                      <a:endParaRPr lang="en-GB" sz="2000" dirty="0">
                        <a:latin typeface="Cambria" pitchFamily="18" charset="0"/>
                      </a:endParaRPr>
                    </a:p>
                  </a:txBody>
                  <a:tcPr/>
                </a:tc>
                <a:extLst>
                  <a:ext uri="{0D108BD9-81ED-4DB2-BD59-A6C34878D82A}">
                    <a16:rowId xmlns:a16="http://schemas.microsoft.com/office/drawing/2014/main" xmlns="" val="10001"/>
                  </a:ext>
                </a:extLst>
              </a:tr>
              <a:tr h="792088">
                <a:tc>
                  <a:txBody>
                    <a:bodyPr/>
                    <a:lstStyle/>
                    <a:p>
                      <a:r>
                        <a:rPr lang="en-GB" sz="2400" dirty="0" smtClean="0"/>
                        <a:t>Monika</a:t>
                      </a:r>
                      <a:endParaRPr lang="en-GB" sz="2400" dirty="0">
                        <a:latin typeface="Cambria" pitchFamily="18" charset="0"/>
                      </a:endParaRPr>
                    </a:p>
                  </a:txBody>
                  <a:tcPr/>
                </a:tc>
                <a:tc>
                  <a:txBody>
                    <a:bodyPr/>
                    <a:lstStyle/>
                    <a:p>
                      <a:r>
                        <a:rPr lang="en-GB" sz="2000" dirty="0" smtClean="0"/>
                        <a:t>Director of Curriculum</a:t>
                      </a:r>
                      <a:endParaRPr lang="en-GB" sz="2000" dirty="0">
                        <a:latin typeface="Cambria" pitchFamily="18" charset="0"/>
                      </a:endParaRPr>
                    </a:p>
                  </a:txBody>
                  <a:tcPr/>
                </a:tc>
                <a:tc>
                  <a:txBody>
                    <a:bodyPr/>
                    <a:lstStyle/>
                    <a:p>
                      <a:r>
                        <a:rPr lang="en-GB" sz="2000" dirty="0" smtClean="0"/>
                        <a:t>Equipment</a:t>
                      </a:r>
                      <a:r>
                        <a:rPr lang="en-GB" sz="2000" baseline="0" dirty="0" smtClean="0"/>
                        <a:t> queries, teaching advice, student issues</a:t>
                      </a:r>
                      <a:endParaRPr lang="en-GB" sz="2000" dirty="0">
                        <a:latin typeface="Cambria" pitchFamily="18" charset="0"/>
                      </a:endParaRPr>
                    </a:p>
                  </a:txBody>
                  <a:tcPr/>
                </a:tc>
                <a:extLst>
                  <a:ext uri="{0D108BD9-81ED-4DB2-BD59-A6C34878D82A}">
                    <a16:rowId xmlns:a16="http://schemas.microsoft.com/office/drawing/2014/main" xmlns="" val="10002"/>
                  </a:ext>
                </a:extLst>
              </a:tr>
              <a:tr h="593286">
                <a:tc>
                  <a:txBody>
                    <a:bodyPr/>
                    <a:lstStyle/>
                    <a:p>
                      <a:r>
                        <a:rPr lang="en-GB" sz="2400" dirty="0" smtClean="0"/>
                        <a:t>Scott</a:t>
                      </a:r>
                      <a:endParaRPr lang="en-GB" sz="2400" dirty="0">
                        <a:latin typeface="Cambria" pitchFamily="18" charset="0"/>
                      </a:endParaRPr>
                    </a:p>
                  </a:txBody>
                  <a:tcPr/>
                </a:tc>
                <a:tc>
                  <a:txBody>
                    <a:bodyPr/>
                    <a:lstStyle/>
                    <a:p>
                      <a:r>
                        <a:rPr lang="en-GB" sz="2000" dirty="0" smtClean="0"/>
                        <a:t>Program Dean</a:t>
                      </a:r>
                      <a:endParaRPr lang="en-GB" sz="2000"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Student</a:t>
                      </a:r>
                      <a:r>
                        <a:rPr lang="en-GB" sz="2000" baseline="0" dirty="0" smtClean="0"/>
                        <a:t> issues, esp. discipline</a:t>
                      </a:r>
                      <a:endParaRPr lang="en-GB" sz="2000" dirty="0" smtClean="0"/>
                    </a:p>
                    <a:p>
                      <a:endParaRPr lang="en-GB" sz="2000" dirty="0">
                        <a:latin typeface="Cambria" pitchFamily="18" charset="0"/>
                      </a:endParaRPr>
                    </a:p>
                  </a:txBody>
                  <a:tcPr/>
                </a:tc>
              </a:tr>
              <a:tr h="682516">
                <a:tc>
                  <a:txBody>
                    <a:bodyPr/>
                    <a:lstStyle/>
                    <a:p>
                      <a:r>
                        <a:rPr lang="en-GB" sz="2400" dirty="0" smtClean="0"/>
                        <a:t>David</a:t>
                      </a:r>
                      <a:endParaRPr lang="en-GB" sz="2400" dirty="0">
                        <a:latin typeface="Cambria" pitchFamily="18" charset="0"/>
                      </a:endParaRPr>
                    </a:p>
                  </a:txBody>
                  <a:tcPr/>
                </a:tc>
                <a:tc>
                  <a:txBody>
                    <a:bodyPr/>
                    <a:lstStyle/>
                    <a:p>
                      <a:r>
                        <a:rPr lang="en-GB" sz="2000" dirty="0" smtClean="0"/>
                        <a:t>Programme</a:t>
                      </a:r>
                      <a:r>
                        <a:rPr lang="en-GB" sz="2000" baseline="0" dirty="0" smtClean="0"/>
                        <a:t> Co-Director</a:t>
                      </a:r>
                      <a:endParaRPr lang="en-GB" sz="2000" dirty="0">
                        <a:latin typeface="Cambria" pitchFamily="18" charset="0"/>
                      </a:endParaRPr>
                    </a:p>
                  </a:txBody>
                  <a:tcPr/>
                </a:tc>
                <a:tc>
                  <a:txBody>
                    <a:bodyPr/>
                    <a:lstStyle/>
                    <a:p>
                      <a:r>
                        <a:rPr lang="en-GB" sz="2000" dirty="0" smtClean="0"/>
                        <a:t>Student</a:t>
                      </a:r>
                      <a:r>
                        <a:rPr lang="en-GB" sz="2000" baseline="0" dirty="0" smtClean="0"/>
                        <a:t> issues, esp. discipline</a:t>
                      </a:r>
                      <a:endParaRPr lang="en-GB" sz="2000" dirty="0">
                        <a:latin typeface="Cambria" pitchFamily="18" charset="0"/>
                      </a:endParaRPr>
                    </a:p>
                  </a:txBody>
                  <a:tcPr/>
                </a:tc>
                <a:extLst>
                  <a:ext uri="{0D108BD9-81ED-4DB2-BD59-A6C34878D82A}">
                    <a16:rowId xmlns:a16="http://schemas.microsoft.com/office/drawing/2014/main" xmlns="" val="10003"/>
                  </a:ext>
                </a:extLst>
              </a:tr>
              <a:tr h="627730">
                <a:tc>
                  <a:txBody>
                    <a:bodyPr/>
                    <a:lstStyle/>
                    <a:p>
                      <a:r>
                        <a:rPr lang="en-GB" sz="2400" dirty="0" smtClean="0"/>
                        <a:t>Jenny</a:t>
                      </a:r>
                      <a:endParaRPr lang="en-GB" sz="2400" dirty="0">
                        <a:latin typeface="Cambria" pitchFamily="18" charset="0"/>
                      </a:endParaRPr>
                    </a:p>
                  </a:txBody>
                  <a:tcPr/>
                </a:tc>
                <a:tc>
                  <a:txBody>
                    <a:bodyPr/>
                    <a:lstStyle/>
                    <a:p>
                      <a:r>
                        <a:rPr lang="en-GB" sz="2000" dirty="0" smtClean="0"/>
                        <a:t>Programme</a:t>
                      </a:r>
                      <a:r>
                        <a:rPr lang="en-GB" sz="2000" baseline="0" dirty="0" smtClean="0"/>
                        <a:t> Director</a:t>
                      </a:r>
                      <a:endParaRPr lang="en-GB" sz="2000"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Student</a:t>
                      </a:r>
                      <a:r>
                        <a:rPr lang="en-GB" sz="2000" baseline="0" dirty="0" smtClean="0"/>
                        <a:t> issues, esp. discipline</a:t>
                      </a:r>
                      <a:endParaRPr lang="en-GB" sz="2000" dirty="0" smtClean="0"/>
                    </a:p>
                    <a:p>
                      <a:endParaRPr lang="en-GB" sz="2000" dirty="0">
                        <a:latin typeface="Cambria" pitchFamily="18" charset="0"/>
                      </a:endParaRPr>
                    </a:p>
                  </a:txBody>
                  <a:tcPr/>
                </a:tc>
                <a:extLst>
                  <a:ext uri="{0D108BD9-81ED-4DB2-BD59-A6C34878D82A}">
                    <a16:rowId xmlns:a16="http://schemas.microsoft.com/office/drawing/2014/main" xmlns="" val="10004"/>
                  </a:ext>
                </a:extLst>
              </a:tr>
              <a:tr h="688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Precious</a:t>
                      </a:r>
                      <a:endParaRPr lang="en-GB" sz="2400" i="0" dirty="0" smtClean="0">
                        <a:latin typeface="Cambria" pitchFamily="18" charset="0"/>
                      </a:endParaRPr>
                    </a:p>
                  </a:txBody>
                  <a:tcPr/>
                </a:tc>
                <a:tc>
                  <a:txBody>
                    <a:bodyPr/>
                    <a:lstStyle/>
                    <a:p>
                      <a:r>
                        <a:rPr lang="en-GB" sz="2000" dirty="0" smtClean="0"/>
                        <a:t>Programme Co-Director</a:t>
                      </a:r>
                      <a:endParaRPr lang="en-GB" sz="2000" dirty="0">
                        <a:latin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Student</a:t>
                      </a:r>
                      <a:r>
                        <a:rPr lang="en-GB" sz="2000" baseline="0" dirty="0" smtClean="0"/>
                        <a:t> issues, esp. discipline</a:t>
                      </a:r>
                      <a:endParaRPr lang="en-GB" sz="2000" dirty="0" smtClean="0"/>
                    </a:p>
                    <a:p>
                      <a:endParaRPr lang="en-GB" sz="2000" dirty="0">
                        <a:latin typeface="Cambria" pitchFamily="18" charset="0"/>
                      </a:endParaRPr>
                    </a:p>
                  </a:txBody>
                  <a:tcPr/>
                </a:tc>
              </a:tr>
            </a:tbl>
          </a:graphicData>
        </a:graphic>
      </p:graphicFrame>
      <p:pic>
        <p:nvPicPr>
          <p:cNvPr id="14" name="Picture 13" descr="https://scontent-lhr3-1.xx.fbcdn.net/v/t1.0-9/10516701_10153124454821784_6157802045225387632_n.jpg?oh=280eeb5f50d5abfc51d6650bb140da3b&amp;oe=579F30BB"/>
          <p:cNvPicPr/>
          <p:nvPr/>
        </p:nvPicPr>
        <p:blipFill>
          <a:blip r:embed="rId4" cstate="print"/>
          <a:srcRect t="12874" r="58875" b="27199"/>
          <a:stretch>
            <a:fillRect/>
          </a:stretch>
        </p:blipFill>
        <p:spPr bwMode="auto">
          <a:xfrm>
            <a:off x="1619672" y="3861048"/>
            <a:ext cx="504056" cy="936104"/>
          </a:xfrm>
          <a:prstGeom prst="rect">
            <a:avLst/>
          </a:prstGeom>
          <a:noFill/>
          <a:ln w="15875">
            <a:solidFill>
              <a:schemeClr val="accent6">
                <a:lumMod val="75000"/>
              </a:schemeClr>
            </a:solidFill>
            <a:miter lim="800000"/>
            <a:headEnd/>
            <a:tailEnd/>
          </a:ln>
        </p:spPr>
      </p:pic>
      <p:pic>
        <p:nvPicPr>
          <p:cNvPr id="15" name="Picture 2" descr="https://scontent-lhr3-1.xx.fbcdn.net/v/t1.0-9/12119092_10100751983952167_4525872255078068846_n.jpg?oh=0a9cf9e59bfa74961dada370021de5bd&amp;oe=57E54DB6"/>
          <p:cNvPicPr>
            <a:picLocks noChangeAspect="1" noChangeArrowheads="1"/>
          </p:cNvPicPr>
          <p:nvPr/>
        </p:nvPicPr>
        <p:blipFill>
          <a:blip r:embed="rId5" cstate="print"/>
          <a:srcRect l="21262" t="27299" r="66138" b="51701"/>
          <a:stretch>
            <a:fillRect/>
          </a:stretch>
        </p:blipFill>
        <p:spPr bwMode="auto">
          <a:xfrm>
            <a:off x="1331640" y="4653136"/>
            <a:ext cx="648071" cy="864096"/>
          </a:xfrm>
          <a:prstGeom prst="rect">
            <a:avLst/>
          </a:prstGeom>
          <a:noFill/>
          <a:ln w="15875">
            <a:solidFill>
              <a:schemeClr val="accent6">
                <a:lumMod val="7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7560840"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admin details</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lumOff val="5000"/>
                </a:schemeClr>
              </a:solidFill>
            </a:endParaRPr>
          </a:p>
        </p:txBody>
      </p:sp>
      <p:cxnSp>
        <p:nvCxnSpPr>
          <p:cNvPr id="10" name="Straight Connector 9"/>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9512" y="764704"/>
            <a:ext cx="8784976" cy="7109639"/>
          </a:xfrm>
          <a:prstGeom prst="rect">
            <a:avLst/>
          </a:prstGeom>
          <a:noFill/>
        </p:spPr>
        <p:txBody>
          <a:bodyPr wrap="square" rtlCol="0">
            <a:spAutoFit/>
          </a:bodyPr>
          <a:lstStyle/>
          <a:p>
            <a:r>
              <a:rPr lang="en-GB" sz="2800" b="1" dirty="0" smtClean="0">
                <a:solidFill>
                  <a:schemeClr val="bg1">
                    <a:lumMod val="95000"/>
                    <a:lumOff val="5000"/>
                  </a:schemeClr>
                </a:solidFill>
                <a:latin typeface="Cambria" pitchFamily="18" charset="0"/>
              </a:rPr>
              <a:t>Registers</a:t>
            </a:r>
            <a:r>
              <a:rPr lang="en-GB" sz="2800" dirty="0" smtClean="0">
                <a:solidFill>
                  <a:schemeClr val="bg1">
                    <a:lumMod val="95000"/>
                    <a:lumOff val="5000"/>
                  </a:schemeClr>
                </a:solidFill>
                <a:latin typeface="Cambria" pitchFamily="18" charset="0"/>
              </a:rPr>
              <a:t> will be on Google </a:t>
            </a:r>
            <a:r>
              <a:rPr lang="en-GB" sz="2800" dirty="0" smtClean="0">
                <a:solidFill>
                  <a:schemeClr val="bg1">
                    <a:lumMod val="95000"/>
                    <a:lumOff val="5000"/>
                  </a:schemeClr>
                </a:solidFill>
                <a:latin typeface="Cambria" pitchFamily="18" charset="0"/>
              </a:rPr>
              <a:t>spreadsheets.</a:t>
            </a:r>
            <a:endParaRPr lang="en-GB" sz="2800" b="1" dirty="0" smtClean="0">
              <a:solidFill>
                <a:schemeClr val="bg1">
                  <a:lumMod val="95000"/>
                  <a:lumOff val="5000"/>
                </a:schemeClr>
              </a:solidFill>
              <a:latin typeface="Cambria" pitchFamily="18" charset="0"/>
            </a:endParaRPr>
          </a:p>
          <a:p>
            <a:endParaRPr lang="en-GB" dirty="0" smtClean="0">
              <a:solidFill>
                <a:schemeClr val="bg1">
                  <a:lumMod val="95000"/>
                  <a:lumOff val="5000"/>
                </a:schemeClr>
              </a:solidFill>
              <a:latin typeface="Cambria" pitchFamily="18" charset="0"/>
            </a:endParaRPr>
          </a:p>
          <a:p>
            <a:r>
              <a:rPr lang="en-GB" sz="2800" b="1" dirty="0" smtClean="0">
                <a:solidFill>
                  <a:schemeClr val="bg1">
                    <a:lumMod val="95000"/>
                    <a:lumOff val="5000"/>
                  </a:schemeClr>
                </a:solidFill>
                <a:latin typeface="Cambria" pitchFamily="18" charset="0"/>
              </a:rPr>
              <a:t>Subject </a:t>
            </a:r>
            <a:r>
              <a:rPr lang="en-GB" sz="2800" b="1" dirty="0" err="1" smtClean="0">
                <a:solidFill>
                  <a:schemeClr val="bg1">
                    <a:lumMod val="95000"/>
                    <a:lumOff val="5000"/>
                  </a:schemeClr>
                </a:solidFill>
                <a:latin typeface="Cambria" pitchFamily="18" charset="0"/>
              </a:rPr>
              <a:t>webpages</a:t>
            </a:r>
            <a:r>
              <a:rPr lang="en-GB" sz="2800" dirty="0" smtClean="0">
                <a:solidFill>
                  <a:schemeClr val="bg1">
                    <a:lumMod val="95000"/>
                    <a:lumOff val="5000"/>
                  </a:schemeClr>
                </a:solidFill>
                <a:latin typeface="Cambria" pitchFamily="18" charset="0"/>
              </a:rPr>
              <a:t> – in part to cut down on printing/photocopying, each subject will have a dedicated webpage. </a:t>
            </a:r>
            <a:r>
              <a:rPr lang="en-GB" sz="2800" dirty="0" smtClean="0">
                <a:solidFill>
                  <a:schemeClr val="bg1">
                    <a:lumMod val="95000"/>
                    <a:lumOff val="5000"/>
                  </a:schemeClr>
                </a:solidFill>
                <a:latin typeface="Cambria" pitchFamily="18" charset="0"/>
              </a:rPr>
              <a:t>Monika will </a:t>
            </a:r>
            <a:r>
              <a:rPr lang="en-GB" sz="2800" dirty="0" smtClean="0">
                <a:solidFill>
                  <a:schemeClr val="bg1">
                    <a:lumMod val="95000"/>
                    <a:lumOff val="5000"/>
                  </a:schemeClr>
                </a:solidFill>
                <a:latin typeface="Cambria" pitchFamily="18" charset="0"/>
              </a:rPr>
              <a:t>upload resources for you.</a:t>
            </a:r>
          </a:p>
          <a:p>
            <a:endParaRPr lang="en-GB" b="1" dirty="0" smtClean="0">
              <a:solidFill>
                <a:schemeClr val="bg1">
                  <a:lumMod val="95000"/>
                  <a:lumOff val="5000"/>
                </a:schemeClr>
              </a:solidFill>
              <a:latin typeface="Cambria" pitchFamily="18" charset="0"/>
            </a:endParaRPr>
          </a:p>
          <a:p>
            <a:r>
              <a:rPr lang="en-GB" sz="2800" b="1" dirty="0" smtClean="0">
                <a:solidFill>
                  <a:schemeClr val="bg1">
                    <a:lumMod val="95000"/>
                    <a:lumOff val="5000"/>
                  </a:schemeClr>
                </a:solidFill>
                <a:latin typeface="Cambria" pitchFamily="18" charset="0"/>
              </a:rPr>
              <a:t>Observations</a:t>
            </a:r>
            <a:r>
              <a:rPr lang="en-GB" sz="2800" dirty="0" smtClean="0">
                <a:solidFill>
                  <a:schemeClr val="bg1">
                    <a:lumMod val="95000"/>
                    <a:lumOff val="5000"/>
                  </a:schemeClr>
                </a:solidFill>
                <a:latin typeface="Cambria" pitchFamily="18" charset="0"/>
              </a:rPr>
              <a:t> – </a:t>
            </a:r>
            <a:r>
              <a:rPr lang="en-GB" sz="2800" dirty="0" smtClean="0">
                <a:solidFill>
                  <a:schemeClr val="bg1">
                    <a:lumMod val="95000"/>
                    <a:lumOff val="5000"/>
                  </a:schemeClr>
                </a:solidFill>
                <a:latin typeface="Cambria" pitchFamily="18" charset="0"/>
              </a:rPr>
              <a:t>by </a:t>
            </a:r>
            <a:r>
              <a:rPr lang="en-GB" sz="2800" dirty="0" err="1" smtClean="0">
                <a:solidFill>
                  <a:schemeClr val="bg1">
                    <a:lumMod val="95000"/>
                    <a:lumOff val="5000"/>
                  </a:schemeClr>
                </a:solidFill>
                <a:latin typeface="Cambria" pitchFamily="18" charset="0"/>
              </a:rPr>
              <a:t>DoC</a:t>
            </a:r>
            <a:r>
              <a:rPr lang="en-GB" sz="2800" dirty="0" smtClean="0">
                <a:solidFill>
                  <a:schemeClr val="bg1">
                    <a:lumMod val="95000"/>
                    <a:lumOff val="5000"/>
                  </a:schemeClr>
                </a:solidFill>
                <a:latin typeface="Cambria" pitchFamily="18" charset="0"/>
              </a:rPr>
              <a:t> or coordinators.</a:t>
            </a:r>
          </a:p>
          <a:p>
            <a:r>
              <a:rPr lang="en-GB" sz="2800" b="1" dirty="0" smtClean="0">
                <a:solidFill>
                  <a:schemeClr val="bg1">
                    <a:lumMod val="95000"/>
                    <a:lumOff val="5000"/>
                  </a:schemeClr>
                </a:solidFill>
                <a:latin typeface="Cambria" pitchFamily="18" charset="0"/>
              </a:rPr>
              <a:t>Pre-reading </a:t>
            </a:r>
            <a:r>
              <a:rPr lang="en-GB" sz="2800" dirty="0" smtClean="0">
                <a:solidFill>
                  <a:schemeClr val="bg1">
                    <a:lumMod val="95000"/>
                    <a:lumOff val="5000"/>
                  </a:schemeClr>
                </a:solidFill>
                <a:latin typeface="Cambria" pitchFamily="18" charset="0"/>
              </a:rPr>
              <a:t>– can be put on the website or emailed directly to students</a:t>
            </a:r>
          </a:p>
          <a:p>
            <a:r>
              <a:rPr lang="en-GB" sz="2800" b="1" dirty="0" smtClean="0">
                <a:solidFill>
                  <a:schemeClr val="bg1">
                    <a:lumMod val="95000"/>
                    <a:lumOff val="5000"/>
                  </a:schemeClr>
                </a:solidFill>
                <a:latin typeface="Cambria" pitchFamily="18" charset="0"/>
              </a:rPr>
              <a:t>Reach Teachers Database</a:t>
            </a:r>
            <a:r>
              <a:rPr lang="en-GB" sz="2800" dirty="0" smtClean="0">
                <a:solidFill>
                  <a:schemeClr val="bg1">
                    <a:lumMod val="95000"/>
                    <a:lumOff val="5000"/>
                  </a:schemeClr>
                </a:solidFill>
                <a:latin typeface="Cambria" pitchFamily="18" charset="0"/>
              </a:rPr>
              <a:t> – coordinators will collect materials</a:t>
            </a:r>
          </a:p>
          <a:p>
            <a:r>
              <a:rPr lang="en-GB" sz="2800" b="1" dirty="0" smtClean="0">
                <a:solidFill>
                  <a:schemeClr val="bg1">
                    <a:lumMod val="95000"/>
                    <a:lumOff val="5000"/>
                  </a:schemeClr>
                </a:solidFill>
                <a:latin typeface="Cambria" pitchFamily="18" charset="0"/>
              </a:rPr>
              <a:t>Dress code </a:t>
            </a:r>
            <a:r>
              <a:rPr lang="en-GB" sz="2800" dirty="0" smtClean="0">
                <a:solidFill>
                  <a:schemeClr val="bg1">
                    <a:lumMod val="95000"/>
                    <a:lumOff val="5000"/>
                  </a:schemeClr>
                </a:solidFill>
                <a:latin typeface="Cambria" pitchFamily="18" charset="0"/>
              </a:rPr>
              <a:t>– casual (but reasonable)</a:t>
            </a:r>
          </a:p>
          <a:p>
            <a:r>
              <a:rPr lang="en-GB" sz="2800" b="1" dirty="0" smtClean="0">
                <a:solidFill>
                  <a:schemeClr val="bg1">
                    <a:lumMod val="95000"/>
                    <a:lumOff val="5000"/>
                  </a:schemeClr>
                </a:solidFill>
                <a:latin typeface="Cambria" pitchFamily="18" charset="0"/>
              </a:rPr>
              <a:t>Supervisors </a:t>
            </a:r>
            <a:r>
              <a:rPr lang="en-GB" sz="2800" dirty="0" smtClean="0">
                <a:solidFill>
                  <a:schemeClr val="bg1">
                    <a:lumMod val="95000"/>
                    <a:lumOff val="5000"/>
                  </a:schemeClr>
                </a:solidFill>
                <a:latin typeface="Cambria" pitchFamily="18" charset="0"/>
              </a:rPr>
              <a:t> - available for activities, trips, demonstrations, etc.</a:t>
            </a:r>
          </a:p>
          <a:p>
            <a:r>
              <a:rPr lang="en-GB" sz="2800" b="1" dirty="0" smtClean="0">
                <a:solidFill>
                  <a:schemeClr val="bg1">
                    <a:lumMod val="95000"/>
                    <a:lumOff val="5000"/>
                  </a:schemeClr>
                </a:solidFill>
                <a:latin typeface="Cambria" pitchFamily="18" charset="0"/>
              </a:rPr>
              <a:t>Class budgets </a:t>
            </a:r>
            <a:r>
              <a:rPr lang="en-GB" sz="2800" dirty="0" smtClean="0">
                <a:solidFill>
                  <a:schemeClr val="bg1">
                    <a:lumMod val="95000"/>
                    <a:lumOff val="5000"/>
                  </a:schemeClr>
                </a:solidFill>
                <a:latin typeface="Cambria" pitchFamily="18" charset="0"/>
              </a:rPr>
              <a:t>– ask your coordinator or Monika</a:t>
            </a:r>
            <a:endParaRPr lang="en-GB" sz="2800" b="1" dirty="0" smtClean="0">
              <a:solidFill>
                <a:schemeClr val="bg1">
                  <a:lumMod val="95000"/>
                  <a:lumOff val="5000"/>
                </a:schemeClr>
              </a:solidFill>
              <a:latin typeface="Cambria" pitchFamily="18" charset="0"/>
            </a:endParaRPr>
          </a:p>
          <a:p>
            <a:endParaRPr lang="en-GB" sz="2800" b="1" dirty="0">
              <a:solidFill>
                <a:schemeClr val="bg1">
                  <a:lumMod val="95000"/>
                  <a:lumOff val="5000"/>
                </a:schemeClr>
              </a:solidFill>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7504" y="116632"/>
            <a:ext cx="7560840" cy="461665"/>
          </a:xfrm>
          <a:prstGeom prst="rect">
            <a:avLst/>
          </a:prstGeom>
          <a:noFill/>
        </p:spPr>
        <p:txBody>
          <a:bodyPr wrap="square" rtlCol="0">
            <a:spAutoFit/>
          </a:bodyPr>
          <a:lstStyle/>
          <a:p>
            <a:r>
              <a:rPr lang="en-GB" sz="2400" b="1" dirty="0" smtClean="0">
                <a:solidFill>
                  <a:schemeClr val="bg1">
                    <a:lumMod val="95000"/>
                    <a:lumOff val="5000"/>
                  </a:schemeClr>
                </a:solidFill>
                <a:effectLst>
                  <a:outerShdw blurRad="38100" dist="38100" dir="2700000" algn="tl">
                    <a:srgbClr val="000000">
                      <a:alpha val="43137"/>
                    </a:srgbClr>
                  </a:outerShdw>
                </a:effectLst>
                <a:latin typeface="Cambria" pitchFamily="18" charset="0"/>
              </a:rPr>
              <a:t>Reach Cambridge 2017 – How to plan your lessons?</a:t>
            </a:r>
            <a:endParaRPr lang="en-GB" sz="2400" b="1" dirty="0">
              <a:solidFill>
                <a:schemeClr val="bg1">
                  <a:lumMod val="95000"/>
                  <a:lumOff val="5000"/>
                </a:schemeClr>
              </a:solidFill>
              <a:effectLst>
                <a:outerShdw blurRad="38100" dist="38100" dir="2700000" algn="tl">
                  <a:srgbClr val="000000">
                    <a:alpha val="43137"/>
                  </a:srgbClr>
                </a:outerShdw>
              </a:effectLst>
              <a:latin typeface="Cambria" pitchFamily="18" charset="0"/>
            </a:endParaRPr>
          </a:p>
        </p:txBody>
      </p:sp>
      <p:pic>
        <p:nvPicPr>
          <p:cNvPr id="7" name="Picture 6" descr="Reach-Cambridge-Logo-Established-and-Motto.png"/>
          <p:cNvPicPr>
            <a:picLocks noChangeAspect="1"/>
          </p:cNvPicPr>
          <p:nvPr/>
        </p:nvPicPr>
        <p:blipFill>
          <a:blip r:embed="rId3" cstate="print"/>
          <a:stretch>
            <a:fillRect/>
          </a:stretch>
        </p:blipFill>
        <p:spPr>
          <a:xfrm>
            <a:off x="8316416" y="44624"/>
            <a:ext cx="827584" cy="612467"/>
          </a:xfrm>
          <a:prstGeom prst="rect">
            <a:avLst/>
          </a:prstGeom>
        </p:spPr>
      </p:pic>
      <p:cxnSp>
        <p:nvCxnSpPr>
          <p:cNvPr id="8" name="Straight Connector 7"/>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20472" y="6093296"/>
            <a:ext cx="3235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lumOff val="5000"/>
                </a:schemeClr>
              </a:solidFill>
            </a:endParaRPr>
          </a:p>
        </p:txBody>
      </p:sp>
      <p:cxnSp>
        <p:nvCxnSpPr>
          <p:cNvPr id="10" name="Straight Connector 9"/>
          <p:cNvCxnSpPr/>
          <p:nvPr/>
        </p:nvCxnSpPr>
        <p:spPr>
          <a:xfrm>
            <a:off x="0" y="692696"/>
            <a:ext cx="954055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9512" y="1196752"/>
            <a:ext cx="8784976" cy="4832092"/>
          </a:xfrm>
          <a:prstGeom prst="rect">
            <a:avLst/>
          </a:prstGeom>
          <a:noFill/>
        </p:spPr>
        <p:txBody>
          <a:bodyPr wrap="square" rtlCol="0">
            <a:spAutoFit/>
          </a:bodyPr>
          <a:lstStyle/>
          <a:p>
            <a:r>
              <a:rPr lang="en-GB" sz="2800" b="1" dirty="0" smtClean="0">
                <a:solidFill>
                  <a:schemeClr val="bg1">
                    <a:lumMod val="95000"/>
                    <a:lumOff val="5000"/>
                  </a:schemeClr>
                </a:solidFill>
                <a:latin typeface="Cambria" pitchFamily="18" charset="0"/>
              </a:rPr>
              <a:t>Gauge initial level</a:t>
            </a:r>
          </a:p>
          <a:p>
            <a:endParaRPr lang="en-GB" sz="2800" b="1" dirty="0" smtClean="0">
              <a:solidFill>
                <a:schemeClr val="bg1">
                  <a:lumMod val="95000"/>
                  <a:lumOff val="5000"/>
                </a:schemeClr>
              </a:solidFill>
              <a:latin typeface="Cambria" pitchFamily="18" charset="0"/>
            </a:endParaRPr>
          </a:p>
          <a:p>
            <a:r>
              <a:rPr lang="en-GB" sz="2800" b="1" dirty="0" smtClean="0">
                <a:solidFill>
                  <a:schemeClr val="bg1">
                    <a:lumMod val="95000"/>
                    <a:lumOff val="5000"/>
                  </a:schemeClr>
                </a:solidFill>
                <a:latin typeface="Cambria" pitchFamily="18" charset="0"/>
              </a:rPr>
              <a:t>Vertical alignment</a:t>
            </a:r>
          </a:p>
          <a:p>
            <a:endParaRPr lang="en-GB" sz="2800" b="1" dirty="0" smtClean="0">
              <a:solidFill>
                <a:schemeClr val="bg1">
                  <a:lumMod val="95000"/>
                  <a:lumOff val="5000"/>
                </a:schemeClr>
              </a:solidFill>
              <a:latin typeface="Cambria" pitchFamily="18" charset="0"/>
            </a:endParaRPr>
          </a:p>
          <a:p>
            <a:r>
              <a:rPr lang="en-GB" sz="2800" b="1" dirty="0" smtClean="0">
                <a:solidFill>
                  <a:schemeClr val="bg1">
                    <a:lumMod val="95000"/>
                    <a:lumOff val="5000"/>
                  </a:schemeClr>
                </a:solidFill>
                <a:latin typeface="Cambria" pitchFamily="18" charset="0"/>
              </a:rPr>
              <a:t>Differentiation</a:t>
            </a:r>
          </a:p>
          <a:p>
            <a:endParaRPr lang="en-GB" sz="2800" b="1" dirty="0" smtClean="0">
              <a:solidFill>
                <a:schemeClr val="bg1">
                  <a:lumMod val="95000"/>
                  <a:lumOff val="5000"/>
                </a:schemeClr>
              </a:solidFill>
              <a:latin typeface="Cambria" pitchFamily="18" charset="0"/>
            </a:endParaRPr>
          </a:p>
          <a:p>
            <a:r>
              <a:rPr lang="en-GB" sz="2800" b="1" dirty="0" smtClean="0">
                <a:solidFill>
                  <a:schemeClr val="bg1">
                    <a:lumMod val="95000"/>
                    <a:lumOff val="5000"/>
                  </a:schemeClr>
                </a:solidFill>
                <a:latin typeface="Cambria" pitchFamily="18" charset="0"/>
              </a:rPr>
              <a:t>Preparation</a:t>
            </a:r>
          </a:p>
          <a:p>
            <a:endParaRPr lang="en-GB" sz="2800" b="1" dirty="0" smtClean="0">
              <a:solidFill>
                <a:schemeClr val="bg1">
                  <a:lumMod val="95000"/>
                  <a:lumOff val="5000"/>
                </a:schemeClr>
              </a:solidFill>
              <a:latin typeface="Cambria" pitchFamily="18" charset="0"/>
            </a:endParaRPr>
          </a:p>
          <a:p>
            <a:r>
              <a:rPr lang="en-GB" sz="2800" b="1" dirty="0" smtClean="0">
                <a:solidFill>
                  <a:schemeClr val="bg1">
                    <a:lumMod val="95000"/>
                    <a:lumOff val="5000"/>
                  </a:schemeClr>
                </a:solidFill>
                <a:latin typeface="Cambria" pitchFamily="18" charset="0"/>
              </a:rPr>
              <a:t>Extra material</a:t>
            </a:r>
          </a:p>
          <a:p>
            <a:endParaRPr lang="en-GB" sz="2800" b="1" dirty="0" smtClean="0">
              <a:solidFill>
                <a:schemeClr val="bg1">
                  <a:lumMod val="95000"/>
                  <a:lumOff val="5000"/>
                </a:schemeClr>
              </a:solidFill>
              <a:latin typeface="Cambria" pitchFamily="18" charset="0"/>
            </a:endParaRPr>
          </a:p>
          <a:p>
            <a:r>
              <a:rPr lang="en-GB" sz="2800" b="1" dirty="0" smtClean="0">
                <a:solidFill>
                  <a:schemeClr val="bg1">
                    <a:lumMod val="95000"/>
                    <a:lumOff val="5000"/>
                  </a:schemeClr>
                </a:solidFill>
                <a:latin typeface="Cambria" pitchFamily="18" charset="0"/>
              </a:rPr>
              <a:t>Equipment/bookings/props</a:t>
            </a:r>
            <a:endParaRPr lang="en-GB" sz="2800" b="1" dirty="0">
              <a:solidFill>
                <a:schemeClr val="bg1">
                  <a:lumMod val="95000"/>
                  <a:lumOff val="5000"/>
                </a:schemeClr>
              </a:solidFill>
              <a:latin typeface="Cambria"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2587</TotalTime>
  <Words>2844</Words>
  <Application>Microsoft Office PowerPoint</Application>
  <PresentationFormat>On-screen Show (4:3)</PresentationFormat>
  <Paragraphs>488</Paragraphs>
  <Slides>29</Slides>
  <Notes>19</Notes>
  <HiddenSlides>1</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Luke</dc:creator>
  <cp:lastModifiedBy>Reach</cp:lastModifiedBy>
  <cp:revision>315</cp:revision>
  <dcterms:created xsi:type="dcterms:W3CDTF">2016-05-10T14:13:26Z</dcterms:created>
  <dcterms:modified xsi:type="dcterms:W3CDTF">2017-05-24T15:55:42Z</dcterms:modified>
</cp:coreProperties>
</file>